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64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4630400" cy="8229600"/>
  <p:notesSz cx="8229600" cy="146304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75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2" d="100"/>
          <a:sy n="72" d="100"/>
        </p:scale>
        <p:origin x="523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805603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107056" y="3017521"/>
            <a:ext cx="10698479" cy="2715337"/>
          </a:xfrm>
        </p:spPr>
        <p:txBody>
          <a:bodyPr anchor="b">
            <a:normAutofit/>
          </a:bodyPr>
          <a:lstStyle>
            <a:lvl1pPr>
              <a:defRPr sz="648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07056" y="5732855"/>
            <a:ext cx="10698479" cy="1351540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548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72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18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40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0F9622-1EFB-47EE-912A-EE89CEC14DA3}" type="datetimeFigureOut">
              <a:rPr lang="en-US" smtClean="0"/>
              <a:t>7/17/2023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5188573"/>
            <a:ext cx="2093582" cy="934307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38175" y="5435449"/>
            <a:ext cx="935720" cy="438150"/>
          </a:xfrm>
        </p:spPr>
        <p:txBody>
          <a:bodyPr/>
          <a:lstStyle/>
          <a:p>
            <a:fld id="{17A1A34C-46AC-404F-B139-75EDEED75F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637706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07055" y="731520"/>
            <a:ext cx="10698479" cy="3740448"/>
          </a:xfrm>
        </p:spPr>
        <p:txBody>
          <a:bodyPr anchor="ctr">
            <a:normAutofit/>
          </a:bodyPr>
          <a:lstStyle>
            <a:lvl1pPr algn="l">
              <a:defRPr sz="576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07055" y="5224855"/>
            <a:ext cx="10698479" cy="1867037"/>
          </a:xfrm>
        </p:spPr>
        <p:txBody>
          <a:bodyPr anchor="ctr">
            <a:normAutofit/>
          </a:bodyPr>
          <a:lstStyle>
            <a:lvl1pPr marL="0" indent="0" algn="l">
              <a:buNone/>
              <a:defRPr sz="216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0F9622-1EFB-47EE-912A-EE89CEC14DA3}" type="datetimeFigureOut">
              <a:rPr lang="en-US" smtClean="0"/>
              <a:t>7/17/2023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5026" y="3813811"/>
            <a:ext cx="1906232" cy="608756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38175" y="3892967"/>
            <a:ext cx="935720" cy="438150"/>
          </a:xfrm>
        </p:spPr>
        <p:txBody>
          <a:bodyPr/>
          <a:lstStyle/>
          <a:p>
            <a:fld id="{17A1A34C-46AC-404F-B139-75EDEED75F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465472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19939" y="731520"/>
            <a:ext cx="10072711" cy="3474720"/>
          </a:xfrm>
        </p:spPr>
        <p:txBody>
          <a:bodyPr anchor="ctr">
            <a:normAutofit/>
          </a:bodyPr>
          <a:lstStyle>
            <a:lvl1pPr algn="l">
              <a:defRPr sz="576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930014" y="4206240"/>
            <a:ext cx="9043865" cy="4572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92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48640" indent="0">
              <a:buFontTx/>
              <a:buNone/>
              <a:defRPr/>
            </a:lvl2pPr>
            <a:lvl3pPr marL="1097280" indent="0">
              <a:buFontTx/>
              <a:buNone/>
              <a:defRPr/>
            </a:lvl3pPr>
            <a:lvl4pPr marL="1645920" indent="0">
              <a:buFontTx/>
              <a:buNone/>
              <a:defRPr/>
            </a:lvl4pPr>
            <a:lvl5pPr marL="219456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07055" y="5224855"/>
            <a:ext cx="10698479" cy="1867037"/>
          </a:xfrm>
        </p:spPr>
        <p:txBody>
          <a:bodyPr anchor="ctr">
            <a:normAutofit/>
          </a:bodyPr>
          <a:lstStyle>
            <a:lvl1pPr marL="0" indent="0" algn="l">
              <a:buNone/>
              <a:defRPr sz="216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0F9622-1EFB-47EE-912A-EE89CEC14DA3}" type="datetimeFigureOut">
              <a:rPr lang="en-US" smtClean="0"/>
              <a:t>7/17/2023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5026" y="3813811"/>
            <a:ext cx="1906232" cy="608756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38175" y="3892967"/>
            <a:ext cx="935720" cy="438150"/>
          </a:xfrm>
        </p:spPr>
        <p:txBody>
          <a:bodyPr/>
          <a:lstStyle/>
          <a:p>
            <a:fld id="{17A1A34C-46AC-404F-B139-75EDEED75FD3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961182" y="777606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/>
          <a:p>
            <a:pPr lvl="0"/>
            <a:r>
              <a:rPr lang="en-US" sz="96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3337822" y="3486367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/>
          <a:p>
            <a:pPr lvl="0"/>
            <a:r>
              <a:rPr lang="en-US" sz="96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79607338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07056" y="2926081"/>
            <a:ext cx="10698480" cy="3269814"/>
          </a:xfrm>
        </p:spPr>
        <p:txBody>
          <a:bodyPr anchor="b">
            <a:normAutofit/>
          </a:bodyPr>
          <a:lstStyle>
            <a:lvl1pPr algn="l">
              <a:defRPr sz="576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107056" y="6217920"/>
            <a:ext cx="10698480" cy="875546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0F9622-1EFB-47EE-912A-EE89CEC14DA3}" type="datetimeFigureOut">
              <a:rPr lang="en-US" smtClean="0"/>
              <a:t>7/17/2023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5026" y="5894071"/>
            <a:ext cx="1906232" cy="608756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38175" y="5979705"/>
            <a:ext cx="935720" cy="438150"/>
          </a:xfrm>
        </p:spPr>
        <p:txBody>
          <a:bodyPr/>
          <a:lstStyle/>
          <a:p>
            <a:fld id="{17A1A34C-46AC-404F-B139-75EDEED75F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017003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3419939" y="731520"/>
            <a:ext cx="10072711" cy="3474720"/>
          </a:xfrm>
        </p:spPr>
        <p:txBody>
          <a:bodyPr anchor="ctr">
            <a:normAutofit/>
          </a:bodyPr>
          <a:lstStyle>
            <a:lvl1pPr algn="l">
              <a:defRPr sz="576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107054" y="5212080"/>
            <a:ext cx="10698480" cy="100584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880">
                <a:solidFill>
                  <a:schemeClr val="accent1"/>
                </a:solidFill>
              </a:defRPr>
            </a:lvl1pPr>
            <a:lvl2pPr marL="548640" indent="0">
              <a:buFontTx/>
              <a:buNone/>
              <a:defRPr/>
            </a:lvl2pPr>
            <a:lvl3pPr marL="1097280" indent="0">
              <a:buFontTx/>
              <a:buNone/>
              <a:defRPr/>
            </a:lvl3pPr>
            <a:lvl4pPr marL="1645920" indent="0">
              <a:buFontTx/>
              <a:buNone/>
              <a:defRPr/>
            </a:lvl4pPr>
            <a:lvl5pPr marL="219456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107056" y="6217920"/>
            <a:ext cx="10698480" cy="875546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0F9622-1EFB-47EE-912A-EE89CEC14DA3}" type="datetimeFigureOut">
              <a:rPr lang="en-US" smtClean="0"/>
              <a:t>7/17/2023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5026" y="5894071"/>
            <a:ext cx="1906232" cy="608756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38175" y="5979705"/>
            <a:ext cx="935720" cy="438150"/>
          </a:xfrm>
        </p:spPr>
        <p:txBody>
          <a:bodyPr/>
          <a:lstStyle/>
          <a:p>
            <a:fld id="{17A1A34C-46AC-404F-B139-75EDEED75FD3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961182" y="777606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/>
          <a:p>
            <a:pPr lvl="0"/>
            <a:r>
              <a:rPr lang="en-US" sz="96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3337822" y="3486367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/>
          <a:p>
            <a:pPr lvl="0"/>
            <a:r>
              <a:rPr lang="en-US" sz="96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14377016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07055" y="752888"/>
            <a:ext cx="10698479" cy="3456024"/>
          </a:xfrm>
        </p:spPr>
        <p:txBody>
          <a:bodyPr anchor="ctr">
            <a:normAutofit/>
          </a:bodyPr>
          <a:lstStyle>
            <a:lvl1pPr algn="l">
              <a:defRPr sz="576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107054" y="5212080"/>
            <a:ext cx="10698480" cy="100584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880">
                <a:solidFill>
                  <a:schemeClr val="accent1"/>
                </a:solidFill>
              </a:defRPr>
            </a:lvl1pPr>
            <a:lvl2pPr marL="548640" indent="0">
              <a:buFontTx/>
              <a:buNone/>
              <a:defRPr/>
            </a:lvl2pPr>
            <a:lvl3pPr marL="1097280" indent="0">
              <a:buFontTx/>
              <a:buNone/>
              <a:defRPr/>
            </a:lvl3pPr>
            <a:lvl4pPr marL="1645920" indent="0">
              <a:buFontTx/>
              <a:buNone/>
              <a:defRPr/>
            </a:lvl4pPr>
            <a:lvl5pPr marL="219456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107056" y="6217920"/>
            <a:ext cx="10698480" cy="875546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0F9622-1EFB-47EE-912A-EE89CEC14DA3}" type="datetimeFigureOut">
              <a:rPr lang="en-US" smtClean="0"/>
              <a:t>7/17/2023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5026" y="5894071"/>
            <a:ext cx="1906232" cy="608756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38175" y="5979705"/>
            <a:ext cx="935720" cy="438150"/>
          </a:xfrm>
        </p:spPr>
        <p:txBody>
          <a:bodyPr/>
          <a:lstStyle/>
          <a:p>
            <a:fld id="{17A1A34C-46AC-404F-B139-75EDEED75F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108817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0F9622-1EFB-47EE-912A-EE89CEC14DA3}" type="datetimeFigureOut">
              <a:rPr lang="en-US" smtClean="0"/>
              <a:t>7/17/2023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5026" y="857251"/>
            <a:ext cx="1906232" cy="608756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A1A34C-46AC-404F-B139-75EDEED75F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607113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53775" y="752887"/>
            <a:ext cx="2649121" cy="6340580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107054" y="752887"/>
            <a:ext cx="7772400" cy="6340580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0F9622-1EFB-47EE-912A-EE89CEC14DA3}" type="datetimeFigureOut">
              <a:rPr lang="en-US" smtClean="0"/>
              <a:t>7/17/2023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5026" y="857251"/>
            <a:ext cx="1906232" cy="608756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A1A34C-46AC-404F-B139-75EDEED75F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89788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16202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1511" y="748932"/>
            <a:ext cx="10694024" cy="153706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07054" y="2560320"/>
            <a:ext cx="10698480" cy="4533146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0F9622-1EFB-47EE-912A-EE89CEC14DA3}" type="datetimeFigureOut">
              <a:rPr lang="en-US" smtClean="0"/>
              <a:t>7/17/2023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5026" y="857251"/>
            <a:ext cx="1906232" cy="608756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A1A34C-46AC-404F-B139-75EDEED75F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186068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07055" y="2470500"/>
            <a:ext cx="10698479" cy="1762560"/>
          </a:xfrm>
        </p:spPr>
        <p:txBody>
          <a:bodyPr anchor="b"/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07055" y="4236155"/>
            <a:ext cx="10698479" cy="1032480"/>
          </a:xfrm>
        </p:spPr>
        <p:txBody>
          <a:bodyPr anchor="t"/>
          <a:lstStyle>
            <a:lvl1pPr marL="0" indent="0" algn="l"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0F9622-1EFB-47EE-912A-EE89CEC14DA3}" type="datetimeFigureOut">
              <a:rPr lang="en-US" smtClean="0"/>
              <a:t>7/17/2023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5026" y="3813811"/>
            <a:ext cx="1906232" cy="608756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38175" y="3892967"/>
            <a:ext cx="935720" cy="438150"/>
          </a:xfrm>
        </p:spPr>
        <p:txBody>
          <a:bodyPr/>
          <a:lstStyle/>
          <a:p>
            <a:fld id="{17A1A34C-46AC-404F-B139-75EDEED75F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705808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07054" y="2560320"/>
            <a:ext cx="5176637" cy="4533146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628896" y="2551467"/>
            <a:ext cx="5176637" cy="4533146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0F9622-1EFB-47EE-912A-EE89CEC14DA3}" type="datetimeFigureOut">
              <a:rPr lang="en-US" smtClean="0"/>
              <a:t>7/17/2023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5026" y="857251"/>
            <a:ext cx="1906232" cy="608756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38175" y="945339"/>
            <a:ext cx="935720" cy="438150"/>
          </a:xfrm>
        </p:spPr>
        <p:txBody>
          <a:bodyPr/>
          <a:lstStyle/>
          <a:p>
            <a:fld id="{17A1A34C-46AC-404F-B139-75EDEED75F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97823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27248" y="2367244"/>
            <a:ext cx="4791278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107055" y="3058759"/>
            <a:ext cx="5211472" cy="402487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007956" y="2363370"/>
            <a:ext cx="4798801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8600348" y="3054886"/>
            <a:ext cx="5206409" cy="402487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0F9622-1EFB-47EE-912A-EE89CEC14DA3}" type="datetimeFigureOut">
              <a:rPr lang="en-US" smtClean="0"/>
              <a:t>7/17/2023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5026" y="857251"/>
            <a:ext cx="1906232" cy="608756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38175" y="945339"/>
            <a:ext cx="935720" cy="438150"/>
          </a:xfrm>
        </p:spPr>
        <p:txBody>
          <a:bodyPr/>
          <a:lstStyle/>
          <a:p>
            <a:fld id="{17A1A34C-46AC-404F-B139-75EDEED75F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002460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0F9622-1EFB-47EE-912A-EE89CEC14DA3}" type="datetimeFigureOut">
              <a:rPr lang="en-US" smtClean="0"/>
              <a:t>7/17/2023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5026" y="857251"/>
            <a:ext cx="1906232" cy="608756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A1A34C-46AC-404F-B139-75EDEED75F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371983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0F9622-1EFB-47EE-912A-EE89CEC14DA3}" type="datetimeFigureOut">
              <a:rPr lang="en-US" smtClean="0"/>
              <a:t>7/17/2023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5026" y="857251"/>
            <a:ext cx="1906232" cy="608756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A1A34C-46AC-404F-B139-75EDEED75F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089323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07055" y="535306"/>
            <a:ext cx="4206239" cy="1171574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7614" y="535306"/>
            <a:ext cx="6217920" cy="6497956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107055" y="1918336"/>
            <a:ext cx="4206239" cy="5114923"/>
          </a:xfrm>
        </p:spPr>
        <p:txBody>
          <a:bodyPr/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0F9622-1EFB-47EE-912A-EE89CEC14DA3}" type="datetimeFigureOut">
              <a:rPr lang="en-US" smtClean="0"/>
              <a:t>7/17/2023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5026" y="857251"/>
            <a:ext cx="1906232" cy="608756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A1A34C-46AC-404F-B139-75EDEED75F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696922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07056" y="5760720"/>
            <a:ext cx="10698480" cy="680086"/>
          </a:xfrm>
        </p:spPr>
        <p:txBody>
          <a:bodyPr anchor="b">
            <a:normAutofit/>
          </a:bodyPr>
          <a:lstStyle>
            <a:lvl1pPr algn="l">
              <a:defRPr sz="288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107054" y="761958"/>
            <a:ext cx="10698480" cy="4625964"/>
          </a:xfrm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107056" y="6440806"/>
            <a:ext cx="10698480" cy="592454"/>
          </a:xfrm>
        </p:spPr>
        <p:txBody>
          <a:bodyPr>
            <a:normAutofit/>
          </a:bodyPr>
          <a:lstStyle>
            <a:lvl1pPr marL="0" indent="0">
              <a:buNone/>
              <a:defRPr sz="144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0F9622-1EFB-47EE-912A-EE89CEC14DA3}" type="datetimeFigureOut">
              <a:rPr lang="en-US" smtClean="0"/>
              <a:t>7/17/2023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5026" y="5894071"/>
            <a:ext cx="1906232" cy="608756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38175" y="5979705"/>
            <a:ext cx="935720" cy="438150"/>
          </a:xfrm>
        </p:spPr>
        <p:txBody>
          <a:bodyPr/>
          <a:lstStyle/>
          <a:p>
            <a:fld id="{17A1A34C-46AC-404F-B139-75EDEED75F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81088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74320"/>
            <a:ext cx="3421819" cy="7966354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32665" y="-943"/>
            <a:ext cx="2828009" cy="8224847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219456" cy="82296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111510" y="748932"/>
            <a:ext cx="10694024" cy="153706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07054" y="2560320"/>
            <a:ext cx="10698480" cy="46634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433935" y="7356525"/>
            <a:ext cx="1375540" cy="444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0F9622-1EFB-47EE-912A-EE89CEC14DA3}" type="datetimeFigureOut">
              <a:rPr lang="en-US" smtClean="0"/>
              <a:t>7/17/2023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07055" y="7362970"/>
            <a:ext cx="9143999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638175" y="945339"/>
            <a:ext cx="93572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rgbClr val="FEFFFF"/>
                </a:solidFill>
              </a:defRPr>
            </a:lvl1pPr>
          </a:lstStyle>
          <a:p>
            <a:fld id="{17A1A34C-46AC-404F-B139-75EDEED75F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8648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5" r:id="rId1"/>
    <p:sldLayoutId id="2147483766" r:id="rId2"/>
    <p:sldLayoutId id="2147483767" r:id="rId3"/>
    <p:sldLayoutId id="2147483768" r:id="rId4"/>
    <p:sldLayoutId id="2147483769" r:id="rId5"/>
    <p:sldLayoutId id="2147483770" r:id="rId6"/>
    <p:sldLayoutId id="2147483771" r:id="rId7"/>
    <p:sldLayoutId id="2147483772" r:id="rId8"/>
    <p:sldLayoutId id="2147483773" r:id="rId9"/>
    <p:sldLayoutId id="2147483774" r:id="rId10"/>
    <p:sldLayoutId id="2147483775" r:id="rId11"/>
    <p:sldLayoutId id="2147483776" r:id="rId12"/>
    <p:sldLayoutId id="2147483777" r:id="rId13"/>
    <p:sldLayoutId id="2147483778" r:id="rId14"/>
    <p:sldLayoutId id="2147483779" r:id="rId15"/>
    <p:sldLayoutId id="2147483780" r:id="rId16"/>
    <p:sldLayoutId id="2147483781" r:id="rId17"/>
  </p:sldLayoutIdLst>
  <p:hf sldNum="0" hdr="0" ftr="0" dt="0"/>
  <p:txStyles>
    <p:titleStyle>
      <a:lvl1pPr algn="l" defTabSz="548640" rtl="0" eaLnBrk="1" latinLnBrk="0" hangingPunct="1">
        <a:spcBef>
          <a:spcPct val="0"/>
        </a:spcBef>
        <a:buNone/>
        <a:defRPr sz="432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411480" indent="-41148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Font typeface="Wingdings 3" charset="2"/>
        <a:buChar char=""/>
        <a:defRPr sz="216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891540" indent="-34290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92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37160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8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92024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4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46888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4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301752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4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356616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4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411480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4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466344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4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Relationship Id="rId6" Type="http://schemas.openxmlformats.org/officeDocument/2006/relationships/hyperlink" Target="https://www.kaggle.com/code/gcdatkin/employee-burnout-prediction" TargetMode="External"/><Relationship Id="rId5" Type="http://schemas.openxmlformats.org/officeDocument/2006/relationships/hyperlink" Target="https://drive.google.com/drive/folders/1FJ8vhrxTbzjiGJ6VMxoCuOh4t6FCJbF6?usp=sharing" TargetMode="External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169088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 w="7620">
            <a:solidFill>
              <a:srgbClr val="FFFFFF">
                <a:alpha val="64000"/>
              </a:srgbClr>
            </a:solidFill>
            <a:prstDash val="solid"/>
          </a:ln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169088"/>
          </a:xfrm>
          <a:prstGeom prst="rect">
            <a:avLst/>
          </a:prstGeom>
        </p:spPr>
      </p:pic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41739" y="2678473"/>
            <a:ext cx="3817382" cy="281214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169088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 w="7620">
            <a:solidFill>
              <a:srgbClr val="FFFFFF">
                <a:alpha val="64000"/>
              </a:srgbClr>
            </a:solidFill>
            <a:prstDash val="solid"/>
          </a:ln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47797"/>
            <a:ext cx="14630400" cy="8169088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885230" y="778684"/>
            <a:ext cx="4721662" cy="124385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42"/>
              </a:lnSpc>
              <a:buNone/>
            </a:pPr>
            <a:r>
              <a:rPr lang="en-US" sz="5500" b="1" kern="0" spc="-93" dirty="0">
                <a:solidFill>
                  <a:srgbClr val="FF75D3"/>
                </a:solidFill>
                <a:latin typeface="Times New Roman" panose="02020603050405020304" pitchFamily="18" charset="0"/>
                <a:ea typeface="adonis-web" pitchFamily="34" charset="-122"/>
                <a:cs typeface="Times New Roman" panose="02020603050405020304" pitchFamily="18" charset="0"/>
              </a:rPr>
              <a:t>Modelling</a:t>
            </a:r>
            <a:endParaRPr lang="en-US" sz="5500" dirty="0">
              <a:solidFill>
                <a:srgbClr val="FF75D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hape 3"/>
          <p:cNvSpPr/>
          <p:nvPr/>
        </p:nvSpPr>
        <p:spPr>
          <a:xfrm>
            <a:off x="885230" y="2593733"/>
            <a:ext cx="531138" cy="527232"/>
          </a:xfrm>
          <a:prstGeom prst="roundRect">
            <a:avLst>
              <a:gd name="adj" fmla="val 10406"/>
            </a:avLst>
          </a:prstGeom>
          <a:solidFill>
            <a:srgbClr val="EBD0FB"/>
          </a:solidFill>
          <a:ln w="7620">
            <a:solidFill>
              <a:srgbClr val="D7A1F7"/>
            </a:solidFill>
            <a:prstDash val="solid"/>
          </a:ln>
        </p:spPr>
      </p:sp>
      <p:sp>
        <p:nvSpPr>
          <p:cNvPr id="8" name="Text 4"/>
          <p:cNvSpPr/>
          <p:nvPr/>
        </p:nvSpPr>
        <p:spPr>
          <a:xfrm>
            <a:off x="1055251" y="2628834"/>
            <a:ext cx="191095" cy="45691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625"/>
              </a:lnSpc>
              <a:buNone/>
            </a:pPr>
            <a:r>
              <a:rPr lang="en-US" sz="2788" b="1" kern="0" spc="-56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1</a:t>
            </a:r>
            <a:endParaRPr lang="en-US" sz="2788" dirty="0"/>
          </a:p>
        </p:txBody>
      </p:sp>
      <p:sp>
        <p:nvSpPr>
          <p:cNvPr id="9" name="Text 5"/>
          <p:cNvSpPr/>
          <p:nvPr/>
        </p:nvSpPr>
        <p:spPr>
          <a:xfrm>
            <a:off x="1652349" y="2666891"/>
            <a:ext cx="2360771" cy="3807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21"/>
              </a:lnSpc>
              <a:buNone/>
            </a:pPr>
            <a:r>
              <a:rPr lang="en-US" sz="2600" b="1" kern="0" spc="-46" dirty="0">
                <a:solidFill>
                  <a:srgbClr val="272525"/>
                </a:solidFill>
                <a:latin typeface="Times New Roman" panose="02020603050405020304" pitchFamily="18" charset="0"/>
                <a:ea typeface="adonis-web" pitchFamily="34" charset="-122"/>
                <a:cs typeface="Times New Roman" panose="02020603050405020304" pitchFamily="18" charset="0"/>
              </a:rPr>
              <a:t>Data Sources</a:t>
            </a: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6"/>
          <p:cNvSpPr/>
          <p:nvPr/>
        </p:nvSpPr>
        <p:spPr>
          <a:xfrm>
            <a:off x="1652349" y="3258535"/>
            <a:ext cx="3362206" cy="168723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346"/>
              </a:lnSpc>
              <a:buNone/>
            </a:pPr>
            <a:r>
              <a:rPr lang="en-US" sz="2000" kern="0" spc="-37" dirty="0">
                <a:solidFill>
                  <a:srgbClr val="272525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I</a:t>
            </a:r>
            <a:r>
              <a:rPr lang="en-US" sz="2000" kern="0" spc="-37" dirty="0" smtClean="0">
                <a:solidFill>
                  <a:srgbClr val="272525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 </a:t>
            </a:r>
            <a:r>
              <a:rPr lang="en-US" sz="2000" kern="0" spc="-37" dirty="0">
                <a:solidFill>
                  <a:srgbClr val="272525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gathered data from multiple sources including HR databases, productivity software, and employee surveys</a:t>
            </a:r>
            <a:r>
              <a:rPr lang="en-US" sz="1859" kern="0" spc="-37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.</a:t>
            </a:r>
            <a:endParaRPr lang="en-US" sz="1859" dirty="0"/>
          </a:p>
        </p:txBody>
      </p:sp>
      <p:sp>
        <p:nvSpPr>
          <p:cNvPr id="11" name="Shape 7"/>
          <p:cNvSpPr/>
          <p:nvPr/>
        </p:nvSpPr>
        <p:spPr>
          <a:xfrm>
            <a:off x="5250537" y="2593733"/>
            <a:ext cx="531138" cy="527232"/>
          </a:xfrm>
          <a:prstGeom prst="roundRect">
            <a:avLst>
              <a:gd name="adj" fmla="val 10406"/>
            </a:avLst>
          </a:prstGeom>
          <a:solidFill>
            <a:srgbClr val="EBD0FB"/>
          </a:solidFill>
          <a:ln w="7620">
            <a:solidFill>
              <a:srgbClr val="D7A1F7"/>
            </a:solidFill>
            <a:prstDash val="solid"/>
          </a:ln>
        </p:spPr>
      </p:sp>
      <p:sp>
        <p:nvSpPr>
          <p:cNvPr id="12" name="Text 8"/>
          <p:cNvSpPr/>
          <p:nvPr/>
        </p:nvSpPr>
        <p:spPr>
          <a:xfrm>
            <a:off x="5420558" y="2628834"/>
            <a:ext cx="191095" cy="45691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625"/>
              </a:lnSpc>
              <a:buNone/>
            </a:pPr>
            <a:r>
              <a:rPr lang="en-US" sz="2788" b="1" kern="0" spc="-56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2</a:t>
            </a:r>
            <a:endParaRPr lang="en-US" sz="2788" dirty="0"/>
          </a:p>
        </p:txBody>
      </p:sp>
      <p:sp>
        <p:nvSpPr>
          <p:cNvPr id="13" name="Text 9"/>
          <p:cNvSpPr/>
          <p:nvPr/>
        </p:nvSpPr>
        <p:spPr>
          <a:xfrm>
            <a:off x="6017657" y="2666891"/>
            <a:ext cx="2360771" cy="3807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21"/>
              </a:lnSpc>
              <a:buNone/>
            </a:pPr>
            <a:r>
              <a:rPr lang="en-US" sz="2600" b="1" kern="0" spc="-46" dirty="0">
                <a:solidFill>
                  <a:srgbClr val="272525"/>
                </a:solidFill>
                <a:latin typeface="Times New Roman" panose="02020603050405020304" pitchFamily="18" charset="0"/>
                <a:ea typeface="adonis-web" pitchFamily="34" charset="-122"/>
                <a:cs typeface="Times New Roman" panose="02020603050405020304" pitchFamily="18" charset="0"/>
              </a:rPr>
              <a:t>Data Cleaning</a:t>
            </a: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 10"/>
          <p:cNvSpPr/>
          <p:nvPr/>
        </p:nvSpPr>
        <p:spPr>
          <a:xfrm>
            <a:off x="6017657" y="3258535"/>
            <a:ext cx="3362206" cy="168723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346"/>
              </a:lnSpc>
              <a:buNone/>
            </a:pPr>
            <a:r>
              <a:rPr lang="en-US" sz="2000" kern="0" spc="-37" dirty="0">
                <a:solidFill>
                  <a:srgbClr val="272525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I</a:t>
            </a:r>
            <a:r>
              <a:rPr lang="en-US" sz="2000" kern="0" spc="-37" dirty="0" smtClean="0">
                <a:solidFill>
                  <a:srgbClr val="272525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 </a:t>
            </a:r>
            <a:r>
              <a:rPr lang="en-US" sz="2000" kern="0" spc="-37" dirty="0">
                <a:solidFill>
                  <a:srgbClr val="272525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performed extensive data cleaning to remove errors, inconsistencies, and missing values.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Shape 11"/>
          <p:cNvSpPr/>
          <p:nvPr/>
        </p:nvSpPr>
        <p:spPr>
          <a:xfrm>
            <a:off x="9615845" y="2593733"/>
            <a:ext cx="531138" cy="527232"/>
          </a:xfrm>
          <a:prstGeom prst="roundRect">
            <a:avLst>
              <a:gd name="adj" fmla="val 10406"/>
            </a:avLst>
          </a:prstGeom>
          <a:solidFill>
            <a:srgbClr val="EBD0FB"/>
          </a:solidFill>
          <a:ln w="7620">
            <a:solidFill>
              <a:srgbClr val="D7A1F7"/>
            </a:solidFill>
            <a:prstDash val="solid"/>
          </a:ln>
        </p:spPr>
      </p:sp>
      <p:sp>
        <p:nvSpPr>
          <p:cNvPr id="16" name="Text 12"/>
          <p:cNvSpPr/>
          <p:nvPr/>
        </p:nvSpPr>
        <p:spPr>
          <a:xfrm>
            <a:off x="9785866" y="2628834"/>
            <a:ext cx="191095" cy="45691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625"/>
              </a:lnSpc>
              <a:buNone/>
            </a:pPr>
            <a:r>
              <a:rPr lang="en-US" sz="2788" b="1" kern="0" spc="-56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3</a:t>
            </a:r>
            <a:endParaRPr lang="en-US" sz="2788" dirty="0"/>
          </a:p>
        </p:txBody>
      </p:sp>
      <p:sp>
        <p:nvSpPr>
          <p:cNvPr id="17" name="Text 13"/>
          <p:cNvSpPr/>
          <p:nvPr/>
        </p:nvSpPr>
        <p:spPr>
          <a:xfrm>
            <a:off x="10382964" y="2666891"/>
            <a:ext cx="2360771" cy="3807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21"/>
              </a:lnSpc>
              <a:buNone/>
            </a:pPr>
            <a:r>
              <a:rPr lang="en-US" sz="2600" b="1" kern="0" spc="-46" dirty="0">
                <a:solidFill>
                  <a:srgbClr val="272525"/>
                </a:solidFill>
                <a:latin typeface="Times New Roman" panose="02020603050405020304" pitchFamily="18" charset="0"/>
                <a:ea typeface="adonis-web" pitchFamily="34" charset="-122"/>
                <a:cs typeface="Times New Roman" panose="02020603050405020304" pitchFamily="18" charset="0"/>
              </a:rPr>
              <a:t>Model Training</a:t>
            </a: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 14"/>
          <p:cNvSpPr/>
          <p:nvPr/>
        </p:nvSpPr>
        <p:spPr>
          <a:xfrm>
            <a:off x="10382964" y="3258535"/>
            <a:ext cx="3362206" cy="21090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346"/>
              </a:lnSpc>
              <a:buNone/>
            </a:pPr>
            <a:r>
              <a:rPr lang="en-US" sz="2000" kern="0" spc="-37" dirty="0">
                <a:solidFill>
                  <a:srgbClr val="272525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I</a:t>
            </a:r>
            <a:r>
              <a:rPr lang="en-US" sz="2000" kern="0" spc="-37" dirty="0" smtClean="0">
                <a:solidFill>
                  <a:srgbClr val="272525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 </a:t>
            </a:r>
            <a:r>
              <a:rPr lang="en-US" sz="2000" kern="0" spc="-37" dirty="0">
                <a:solidFill>
                  <a:srgbClr val="272525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used supervised learning algorithms to train </a:t>
            </a:r>
            <a:r>
              <a:rPr lang="en-US" sz="2000" kern="0" spc="-37" dirty="0" smtClean="0">
                <a:solidFill>
                  <a:srgbClr val="272525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my </a:t>
            </a:r>
            <a:r>
              <a:rPr lang="en-US" sz="2000" kern="0" spc="-37" dirty="0">
                <a:solidFill>
                  <a:srgbClr val="272525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models on </a:t>
            </a:r>
            <a:r>
              <a:rPr lang="en-US" sz="2000" kern="0" spc="-37" dirty="0" smtClean="0">
                <a:solidFill>
                  <a:srgbClr val="272525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dataset, </a:t>
            </a:r>
            <a:r>
              <a:rPr lang="en-US" sz="2000" kern="0" spc="-37" dirty="0">
                <a:solidFill>
                  <a:srgbClr val="272525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constantly learning from new data to improve accuracy over time.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Shape 15"/>
          <p:cNvSpPr/>
          <p:nvPr/>
        </p:nvSpPr>
        <p:spPr>
          <a:xfrm>
            <a:off x="885230" y="5821539"/>
            <a:ext cx="531138" cy="527232"/>
          </a:xfrm>
          <a:prstGeom prst="roundRect">
            <a:avLst>
              <a:gd name="adj" fmla="val 10406"/>
            </a:avLst>
          </a:prstGeom>
          <a:solidFill>
            <a:srgbClr val="EBD0FB"/>
          </a:solidFill>
          <a:ln w="7620">
            <a:solidFill>
              <a:srgbClr val="D7A1F7"/>
            </a:solidFill>
            <a:prstDash val="solid"/>
          </a:ln>
        </p:spPr>
      </p:sp>
      <p:sp>
        <p:nvSpPr>
          <p:cNvPr id="20" name="Text 16"/>
          <p:cNvSpPr/>
          <p:nvPr/>
        </p:nvSpPr>
        <p:spPr>
          <a:xfrm>
            <a:off x="1055251" y="5856641"/>
            <a:ext cx="191095" cy="45691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625"/>
              </a:lnSpc>
              <a:buNone/>
            </a:pPr>
            <a:r>
              <a:rPr lang="en-US" sz="2788" b="1" kern="0" spc="-56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4</a:t>
            </a:r>
            <a:endParaRPr lang="en-US" sz="2788" dirty="0"/>
          </a:p>
        </p:txBody>
      </p:sp>
      <p:sp>
        <p:nvSpPr>
          <p:cNvPr id="21" name="Text 17"/>
          <p:cNvSpPr/>
          <p:nvPr/>
        </p:nvSpPr>
        <p:spPr>
          <a:xfrm>
            <a:off x="1652349" y="5894697"/>
            <a:ext cx="2360771" cy="3807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21"/>
              </a:lnSpc>
              <a:buNone/>
            </a:pPr>
            <a:r>
              <a:rPr lang="en-US" sz="2600" b="1" kern="0" spc="-46" dirty="0">
                <a:solidFill>
                  <a:srgbClr val="272525"/>
                </a:solidFill>
                <a:latin typeface="Times New Roman" panose="02020603050405020304" pitchFamily="18" charset="0"/>
                <a:ea typeface="adonis-web" pitchFamily="34" charset="-122"/>
                <a:cs typeface="Times New Roman" panose="02020603050405020304" pitchFamily="18" charset="0"/>
              </a:rPr>
              <a:t>Evaluation Metrics</a:t>
            </a:r>
            <a:endParaRPr lang="en-US" sz="2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 18"/>
          <p:cNvSpPr/>
          <p:nvPr/>
        </p:nvSpPr>
        <p:spPr>
          <a:xfrm>
            <a:off x="1652349" y="6486341"/>
            <a:ext cx="12092821" cy="42181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346"/>
              </a:lnSpc>
              <a:buNone/>
            </a:pPr>
            <a:r>
              <a:rPr lang="en-US" sz="2000" kern="0" spc="-37" dirty="0">
                <a:solidFill>
                  <a:srgbClr val="272525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I</a:t>
            </a:r>
            <a:r>
              <a:rPr lang="en-US" sz="2000" kern="0" spc="-37" dirty="0" smtClean="0">
                <a:solidFill>
                  <a:srgbClr val="272525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 </a:t>
            </a:r>
            <a:r>
              <a:rPr lang="en-US" sz="2000" kern="0" spc="-37" dirty="0">
                <a:solidFill>
                  <a:srgbClr val="272525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evaluated the performance of </a:t>
            </a:r>
            <a:r>
              <a:rPr lang="en-US" sz="2000" kern="0" spc="-37" dirty="0" smtClean="0">
                <a:solidFill>
                  <a:srgbClr val="272525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my </a:t>
            </a:r>
            <a:r>
              <a:rPr lang="en-US" sz="2000" kern="0" spc="-37" dirty="0">
                <a:solidFill>
                  <a:srgbClr val="272525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models using r2_score that predicts the accuracy of the models.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169088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 w="7620">
            <a:solidFill>
              <a:srgbClr val="FFFFFF">
                <a:alpha val="64000"/>
              </a:srgbClr>
            </a:solidFill>
            <a:prstDash val="solid"/>
          </a:ln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222664"/>
            <a:ext cx="14630400" cy="8169088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885230" y="882502"/>
            <a:ext cx="4721662" cy="119853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42"/>
              </a:lnSpc>
              <a:buNone/>
            </a:pPr>
            <a:r>
              <a:rPr lang="en-US" sz="5500" b="1" kern="0" spc="-93" dirty="0" smtClean="0">
                <a:solidFill>
                  <a:srgbClr val="FF75D3"/>
                </a:solidFill>
                <a:latin typeface="Times New Roman" panose="02020603050405020304" pitchFamily="18" charset="0"/>
                <a:ea typeface="adonis-web" pitchFamily="34" charset="-122"/>
                <a:cs typeface="Times New Roman" panose="02020603050405020304" pitchFamily="18" charset="0"/>
              </a:rPr>
              <a:t>Results</a:t>
            </a:r>
            <a:r>
              <a:rPr lang="en-US" sz="4647" b="1" kern="0" spc="-93" dirty="0" smtClean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 </a:t>
            </a:r>
            <a:endParaRPr lang="en-US" sz="4647" dirty="0"/>
          </a:p>
        </p:txBody>
      </p:sp>
      <p:sp>
        <p:nvSpPr>
          <p:cNvPr id="7" name="Text 3"/>
          <p:cNvSpPr/>
          <p:nvPr/>
        </p:nvSpPr>
        <p:spPr>
          <a:xfrm>
            <a:off x="885230" y="2432526"/>
            <a:ext cx="12859941" cy="42181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346"/>
              </a:lnSpc>
              <a:buNone/>
            </a:pPr>
            <a:r>
              <a:rPr lang="en-US" sz="1859" b="1" kern="0" spc="-37" dirty="0">
                <a:solidFill>
                  <a:srgbClr val="272525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r2_score for Linear Regression                                         </a:t>
            </a:r>
            <a:r>
              <a:rPr lang="en-US" sz="1859" b="1" kern="0" spc="-37" dirty="0" smtClean="0">
                <a:solidFill>
                  <a:srgbClr val="272525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       </a:t>
            </a:r>
            <a:r>
              <a:rPr lang="en-US" sz="1900" b="1" kern="0" spc="-37" dirty="0" smtClean="0">
                <a:solidFill>
                  <a:srgbClr val="272525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83.171</a:t>
            </a:r>
            <a:r>
              <a:rPr lang="en-US" sz="1900" b="1" kern="0" spc="-37" dirty="0">
                <a:solidFill>
                  <a:srgbClr val="272525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%</a:t>
            </a:r>
            <a:r>
              <a:rPr lang="en-US" sz="1859" b="1" kern="0" spc="-37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 </a:t>
            </a:r>
            <a:r>
              <a:rPr lang="en-US" sz="1859" kern="0" spc="-37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      </a:t>
            </a:r>
            <a:endParaRPr lang="en-US" sz="1859" dirty="0"/>
          </a:p>
        </p:txBody>
      </p:sp>
      <p:sp>
        <p:nvSpPr>
          <p:cNvPr id="8" name="Text 4"/>
          <p:cNvSpPr/>
          <p:nvPr/>
        </p:nvSpPr>
        <p:spPr>
          <a:xfrm>
            <a:off x="885230" y="3147203"/>
            <a:ext cx="12859941" cy="42181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346"/>
              </a:lnSpc>
              <a:buNone/>
            </a:pPr>
            <a:r>
              <a:rPr lang="en-US" sz="1900" b="1" kern="0" spc="-37" dirty="0">
                <a:solidFill>
                  <a:srgbClr val="272525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r2_score for Random Forest Regressor                            </a:t>
            </a:r>
            <a:r>
              <a:rPr lang="en-US" sz="1900" b="1" kern="0" spc="-37" dirty="0" smtClean="0">
                <a:solidFill>
                  <a:srgbClr val="272525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   91.342</a:t>
            </a:r>
            <a:r>
              <a:rPr lang="en-US" sz="1900" b="1" kern="0" spc="-37" dirty="0">
                <a:solidFill>
                  <a:srgbClr val="272525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%</a:t>
            </a:r>
            <a:endParaRPr lang="en-US" sz="1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5"/>
          <p:cNvSpPr/>
          <p:nvPr/>
        </p:nvSpPr>
        <p:spPr>
          <a:xfrm>
            <a:off x="885230" y="3861880"/>
            <a:ext cx="12859941" cy="42181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346"/>
              </a:lnSpc>
              <a:buNone/>
            </a:pPr>
            <a:r>
              <a:rPr lang="en-US" sz="1900" b="1" kern="0" spc="-37" dirty="0">
                <a:solidFill>
                  <a:srgbClr val="272525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r2_score for Ada Boosting </a:t>
            </a:r>
            <a:r>
              <a:rPr lang="en-US" sz="1900" b="1" kern="0" spc="-37" dirty="0" smtClean="0">
                <a:solidFill>
                  <a:srgbClr val="272525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Regressor                                   80.213</a:t>
            </a:r>
            <a:r>
              <a:rPr lang="en-US" sz="1900" b="1" kern="0" spc="-37" dirty="0">
                <a:solidFill>
                  <a:srgbClr val="272525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%</a:t>
            </a:r>
            <a:endParaRPr lang="en-US" sz="1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6"/>
          <p:cNvSpPr/>
          <p:nvPr/>
        </p:nvSpPr>
        <p:spPr>
          <a:xfrm>
            <a:off x="885230" y="4576557"/>
            <a:ext cx="12859941" cy="42181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346"/>
              </a:lnSpc>
              <a:buNone/>
            </a:pPr>
            <a:r>
              <a:rPr lang="en-US" sz="1900" b="1" kern="0" spc="-37" dirty="0">
                <a:solidFill>
                  <a:srgbClr val="272525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Top 3 predictors                                                                  </a:t>
            </a:r>
            <a:r>
              <a:rPr lang="en-US" sz="1900" b="1" kern="0" spc="-37" dirty="0" smtClean="0">
                <a:solidFill>
                  <a:srgbClr val="272525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    </a:t>
            </a:r>
            <a:r>
              <a:rPr lang="en-US" sz="1900" b="1" kern="0" spc="-37" dirty="0">
                <a:solidFill>
                  <a:srgbClr val="272525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WFH Setup Available, Burn Rate and Mental Fatigue Score</a:t>
            </a:r>
            <a:endParaRPr lang="en-US" sz="1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7"/>
          <p:cNvSpPr/>
          <p:nvPr/>
        </p:nvSpPr>
        <p:spPr>
          <a:xfrm>
            <a:off x="885230" y="5291234"/>
            <a:ext cx="12859941" cy="84361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346"/>
              </a:lnSpc>
              <a:buNone/>
            </a:pPr>
            <a:r>
              <a:rPr lang="en-US" sz="2100" kern="0" spc="-37" dirty="0">
                <a:solidFill>
                  <a:srgbClr val="272525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Overall, the goal of this project was to build a models that could accurately predict burnout risk and potentially be used by organizations to prevent burnout and promote the well-being of their employees.</a:t>
            </a:r>
            <a:endParaRPr lang="en-US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8"/>
          <p:cNvSpPr/>
          <p:nvPr/>
        </p:nvSpPr>
        <p:spPr>
          <a:xfrm>
            <a:off x="885230" y="6427720"/>
            <a:ext cx="12859941" cy="42181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346"/>
              </a:lnSpc>
              <a:buNone/>
            </a:pPr>
            <a:endParaRPr lang="en-US" sz="1859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169088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-159486" y="0"/>
            <a:ext cx="14874946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 w="7620">
            <a:solidFill>
              <a:srgbClr val="FFFFFF">
                <a:alpha val="64000"/>
              </a:srgbClr>
            </a:solidFill>
            <a:prstDash val="solid"/>
          </a:ln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59486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71630" y="902123"/>
            <a:ext cx="4721662" cy="126684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42"/>
              </a:lnSpc>
              <a:buNone/>
            </a:pPr>
            <a:r>
              <a:rPr lang="en-US" sz="5500" b="1" kern="0" spc="-93" dirty="0">
                <a:solidFill>
                  <a:srgbClr val="FF75D3"/>
                </a:solidFill>
                <a:latin typeface="Times New Roman" panose="02020603050405020304" pitchFamily="18" charset="0"/>
                <a:ea typeface="adonis-web" pitchFamily="34" charset="-122"/>
                <a:cs typeface="Times New Roman" panose="02020603050405020304" pitchFamily="18" charset="0"/>
              </a:rPr>
              <a:t>Links</a:t>
            </a:r>
            <a:r>
              <a:rPr lang="en-US" sz="4647" b="1" kern="0" spc="-93" dirty="0">
                <a:solidFill>
                  <a:srgbClr val="FF75D3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 </a:t>
            </a:r>
            <a:endParaRPr lang="en-US" sz="4647" dirty="0"/>
          </a:p>
        </p:txBody>
      </p:sp>
      <p:sp>
        <p:nvSpPr>
          <p:cNvPr id="6" name="Text 2"/>
          <p:cNvSpPr/>
          <p:nvPr/>
        </p:nvSpPr>
        <p:spPr>
          <a:xfrm>
            <a:off x="6371630" y="2520457"/>
            <a:ext cx="7373541" cy="42181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346"/>
              </a:lnSpc>
              <a:buNone/>
            </a:pPr>
            <a:r>
              <a:rPr lang="en-US" sz="2100" kern="0" spc="-37" dirty="0">
                <a:solidFill>
                  <a:srgbClr val="272525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Here are links to the code and the dataset that </a:t>
            </a:r>
            <a:r>
              <a:rPr lang="en-US" sz="2100" kern="0" spc="-37" dirty="0" smtClean="0">
                <a:solidFill>
                  <a:srgbClr val="272525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I </a:t>
            </a:r>
            <a:r>
              <a:rPr lang="en-US" sz="2100" kern="0" spc="-37" dirty="0">
                <a:solidFill>
                  <a:srgbClr val="272525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used in this </a:t>
            </a:r>
            <a:r>
              <a:rPr lang="en-US" sz="2100" kern="0" spc="-37" dirty="0" smtClean="0">
                <a:solidFill>
                  <a:srgbClr val="272525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Project.</a:t>
            </a:r>
            <a:endParaRPr lang="en-US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3"/>
          <p:cNvSpPr/>
          <p:nvPr/>
        </p:nvSpPr>
        <p:spPr>
          <a:xfrm>
            <a:off x="6371630" y="3539702"/>
            <a:ext cx="2832973" cy="45691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625"/>
              </a:lnSpc>
              <a:buNone/>
            </a:pPr>
            <a:r>
              <a:rPr lang="en-US" sz="2900" b="1" kern="0" spc="-56" dirty="0">
                <a:solidFill>
                  <a:srgbClr val="FF75D3"/>
                </a:solidFill>
                <a:latin typeface="Times New Roman" panose="02020603050405020304" pitchFamily="18" charset="0"/>
                <a:ea typeface="adonis-web" pitchFamily="34" charset="-122"/>
                <a:cs typeface="Times New Roman" panose="02020603050405020304" pitchFamily="18" charset="0"/>
              </a:rPr>
              <a:t>Link for Code</a:t>
            </a:r>
            <a:endParaRPr lang="en-US" sz="2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4"/>
          <p:cNvSpPr/>
          <p:nvPr/>
        </p:nvSpPr>
        <p:spPr>
          <a:xfrm>
            <a:off x="6371630" y="4230860"/>
            <a:ext cx="3398758" cy="168723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346"/>
              </a:lnSpc>
              <a:buNone/>
            </a:pPr>
            <a:r>
              <a:rPr lang="en-US" sz="1859" b="1" u="sng" kern="0" spc="-37" dirty="0"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  <a:hlinkClick r:id="rId5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​​</a:t>
            </a:r>
            <a:r>
              <a:rPr lang="en-US" sz="1859" b="1" u="sng" kern="0" spc="-37" dirty="0"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  <a:hlinkClick r:id="rId5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inkhttps://drive.google.com/drive/folders/1FJ8vhrxTbzjiGJ6VMxoCuOh4t6FCJbF6?usp=sharing</a:t>
            </a:r>
            <a:endParaRPr lang="en-US" sz="1859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5"/>
          <p:cNvSpPr/>
          <p:nvPr/>
        </p:nvSpPr>
        <p:spPr>
          <a:xfrm>
            <a:off x="6371630" y="6128944"/>
            <a:ext cx="3398758" cy="42181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346"/>
              </a:lnSpc>
              <a:buNone/>
            </a:pPr>
            <a:endParaRPr lang="en-US" sz="1859" dirty="0"/>
          </a:p>
        </p:txBody>
      </p:sp>
      <p:sp>
        <p:nvSpPr>
          <p:cNvPr id="10" name="Text 6"/>
          <p:cNvSpPr/>
          <p:nvPr/>
        </p:nvSpPr>
        <p:spPr>
          <a:xfrm>
            <a:off x="10354032" y="3539702"/>
            <a:ext cx="2832973" cy="45691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625"/>
              </a:lnSpc>
              <a:buNone/>
            </a:pPr>
            <a:r>
              <a:rPr lang="en-US" sz="2900" b="1" kern="0" spc="-56" dirty="0">
                <a:solidFill>
                  <a:srgbClr val="FF75D3"/>
                </a:solidFill>
                <a:latin typeface="Times New Roman" panose="02020603050405020304" pitchFamily="18" charset="0"/>
                <a:ea typeface="adonis-web" pitchFamily="34" charset="-122"/>
                <a:cs typeface="Times New Roman" panose="02020603050405020304" pitchFamily="18" charset="0"/>
              </a:rPr>
              <a:t>Link for dataset</a:t>
            </a:r>
            <a:endParaRPr lang="en-US" sz="2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7"/>
          <p:cNvSpPr/>
          <p:nvPr/>
        </p:nvSpPr>
        <p:spPr>
          <a:xfrm>
            <a:off x="10354032" y="4230860"/>
            <a:ext cx="3398758" cy="168723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346"/>
              </a:lnSpc>
              <a:buNone/>
            </a:pPr>
            <a:r>
              <a:rPr lang="en-US" sz="1859" kern="0" spc="-37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​</a:t>
            </a:r>
            <a:r>
              <a:rPr lang="en-US" sz="1859" b="1" u="sng" kern="0" spc="-37" dirty="0">
                <a:solidFill>
                  <a:srgbClr val="272525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  <a:hlinkClick r:id="rId6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https://www.kaggle.com/code/gcdatkin/employee-burnout-prediction</a:t>
            </a:r>
            <a:endParaRPr lang="en-US" sz="1859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169088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 w="7620">
            <a:solidFill>
              <a:srgbClr val="FFFFFF">
                <a:alpha val="64000"/>
              </a:srgbClr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885230" y="3317037"/>
            <a:ext cx="7373541" cy="76159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42"/>
              </a:lnSpc>
              <a:buNone/>
            </a:pPr>
            <a:r>
              <a:rPr lang="en-US" sz="4647" b="1" kern="0" spc="-93" dirty="0">
                <a:solidFill>
                  <a:srgbClr val="FF75D3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              </a:t>
            </a:r>
            <a:r>
              <a:rPr lang="en-US" sz="5000" b="1" kern="0" spc="-93" dirty="0">
                <a:solidFill>
                  <a:srgbClr val="FF75D3"/>
                </a:solidFill>
                <a:latin typeface="Times New Roman" panose="02020603050405020304" pitchFamily="18" charset="0"/>
                <a:ea typeface="adonis-web" pitchFamily="34" charset="-122"/>
                <a:cs typeface="Times New Roman" panose="02020603050405020304" pitchFamily="18" charset="0"/>
              </a:rPr>
              <a:t>ThankYou  :)                                </a:t>
            </a:r>
            <a:endParaRPr lang="en-US" sz="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885230" y="4430123"/>
            <a:ext cx="7373541" cy="42181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346"/>
              </a:lnSpc>
              <a:buNone/>
            </a:pPr>
            <a:endParaRPr lang="en-US" sz="1859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-42530"/>
            <a:ext cx="5486400" cy="821161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169088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21266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 w="7620">
            <a:solidFill>
              <a:srgbClr val="FFFFFF">
                <a:alpha val="64000"/>
              </a:srgbClr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885230" y="2362086"/>
            <a:ext cx="7373541" cy="182788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7250"/>
              </a:lnSpc>
              <a:buNone/>
            </a:pPr>
            <a:r>
              <a:rPr lang="en-US" sz="5500" b="1" kern="0" spc="-112" dirty="0">
                <a:solidFill>
                  <a:srgbClr val="FF75D3"/>
                </a:solidFill>
                <a:latin typeface="Times New Roman" panose="02020603050405020304" pitchFamily="18" charset="0"/>
                <a:ea typeface="adonis-web" pitchFamily="34" charset="-122"/>
                <a:cs typeface="Times New Roman" panose="02020603050405020304" pitchFamily="18" charset="0"/>
              </a:rPr>
              <a:t>E</a:t>
            </a:r>
            <a:r>
              <a:rPr lang="en-US" sz="5500" b="1" kern="0" spc="-112" dirty="0" smtClean="0">
                <a:solidFill>
                  <a:srgbClr val="FF75D3"/>
                </a:solidFill>
                <a:latin typeface="Times New Roman" panose="02020603050405020304" pitchFamily="18" charset="0"/>
                <a:ea typeface="adonis-web" pitchFamily="34" charset="-122"/>
                <a:cs typeface="Times New Roman" panose="02020603050405020304" pitchFamily="18" charset="0"/>
              </a:rPr>
              <a:t>mployee </a:t>
            </a:r>
            <a:r>
              <a:rPr lang="en-US" sz="5500" b="1" kern="0" spc="-112" dirty="0">
                <a:solidFill>
                  <a:srgbClr val="FF75D3"/>
                </a:solidFill>
                <a:latin typeface="Times New Roman" panose="02020603050405020304" pitchFamily="18" charset="0"/>
                <a:ea typeface="adonis-web" pitchFamily="34" charset="-122"/>
                <a:cs typeface="Times New Roman" panose="02020603050405020304" pitchFamily="18" charset="0"/>
              </a:rPr>
              <a:t>Burnout Prediction Analysis</a:t>
            </a:r>
            <a:endParaRPr lang="en-US" sz="55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885230" y="4541455"/>
            <a:ext cx="7373541" cy="126542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346"/>
              </a:lnSpc>
              <a:buNone/>
            </a:pPr>
            <a:r>
              <a:rPr lang="en-US" sz="1859" b="1" kern="0" spc="-37" dirty="0"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In this presentation, discover how </a:t>
            </a:r>
            <a:r>
              <a:rPr lang="en-US" sz="1859" b="1" kern="0" spc="-37" dirty="0" smtClean="0"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my </a:t>
            </a:r>
            <a:r>
              <a:rPr lang="en-US" sz="1859" b="1" kern="0" spc="-37" dirty="0"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analysis helps companies predict employee burnout before it happens, the factors that contribute to it and the impact it has on both employees and organizations.</a:t>
            </a:r>
            <a:endParaRPr lang="en-US" sz="1859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16908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169088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 w="7620">
            <a:solidFill>
              <a:srgbClr val="FFFFFF">
                <a:alpha val="64000"/>
              </a:srgbClr>
            </a:solidFill>
            <a:prstDash val="solid"/>
          </a:ln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127588"/>
            <a:ext cx="14630400" cy="8169088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873919" y="637619"/>
            <a:ext cx="4661297" cy="75190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5964"/>
              </a:lnSpc>
            </a:pPr>
            <a:r>
              <a:rPr lang="en-US" sz="5500" b="1" kern="0" spc="-92" dirty="0">
                <a:solidFill>
                  <a:srgbClr val="FF75D3"/>
                </a:solidFill>
                <a:latin typeface="Times New Roman" panose="02020603050405020304" pitchFamily="18" charset="0"/>
                <a:ea typeface="adonis-web" pitchFamily="34" charset="-122"/>
                <a:cs typeface="Times New Roman" panose="02020603050405020304" pitchFamily="18" charset="0"/>
              </a:rPr>
              <a:t>Student </a:t>
            </a:r>
            <a:r>
              <a:rPr lang="en-US" sz="5500" b="1" kern="0" spc="-92" dirty="0" smtClean="0">
                <a:solidFill>
                  <a:srgbClr val="FF75D3"/>
                </a:solidFill>
                <a:latin typeface="Times New Roman" panose="02020603050405020304" pitchFamily="18" charset="0"/>
                <a:ea typeface="adonis-web" pitchFamily="34" charset="-122"/>
                <a:cs typeface="Times New Roman" panose="02020603050405020304" pitchFamily="18" charset="0"/>
              </a:rPr>
              <a:t>Details </a:t>
            </a:r>
            <a:r>
              <a:rPr lang="en-US" sz="5500" b="1" kern="0" spc="-92" dirty="0" smtClean="0">
                <a:solidFill>
                  <a:srgbClr val="FF0000"/>
                </a:solidFill>
                <a:latin typeface="Times New Roman" panose="02020603050405020304" pitchFamily="18" charset="0"/>
                <a:ea typeface="adonis-web" pitchFamily="34" charset="-122"/>
                <a:cs typeface="Times New Roman" panose="02020603050405020304" pitchFamily="18" charset="0"/>
              </a:rPr>
              <a:t>   </a:t>
            </a:r>
            <a:endParaRPr lang="en-US" sz="55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 rotWithShape="1">
          <a:blip r:embed="rId5"/>
          <a:srcRect l="2971" t="6527" r="3708" b="4062"/>
          <a:stretch/>
        </p:blipFill>
        <p:spPr>
          <a:xfrm>
            <a:off x="925032" y="1860697"/>
            <a:ext cx="1669312" cy="1908407"/>
          </a:xfrm>
          <a:prstGeom prst="rect">
            <a:avLst/>
          </a:prstGeom>
        </p:spPr>
      </p:pic>
      <p:sp>
        <p:nvSpPr>
          <p:cNvPr id="8" name="Shape 3"/>
          <p:cNvSpPr/>
          <p:nvPr/>
        </p:nvSpPr>
        <p:spPr>
          <a:xfrm>
            <a:off x="873919" y="4145056"/>
            <a:ext cx="524351" cy="520496"/>
          </a:xfrm>
          <a:prstGeom prst="roundRect">
            <a:avLst>
              <a:gd name="adj" fmla="val 10541"/>
            </a:avLst>
          </a:prstGeom>
          <a:solidFill>
            <a:srgbClr val="EBD0FB"/>
          </a:solidFill>
          <a:ln w="7620">
            <a:solidFill>
              <a:srgbClr val="D7A1F7"/>
            </a:solidFill>
            <a:prstDash val="solid"/>
          </a:ln>
        </p:spPr>
      </p:sp>
      <p:sp>
        <p:nvSpPr>
          <p:cNvPr id="9" name="Text 4"/>
          <p:cNvSpPr/>
          <p:nvPr/>
        </p:nvSpPr>
        <p:spPr>
          <a:xfrm>
            <a:off x="1040487" y="4179803"/>
            <a:ext cx="191214" cy="4510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579"/>
              </a:lnSpc>
              <a:buNone/>
            </a:pPr>
            <a:r>
              <a:rPr lang="en-US" sz="2753" b="1" kern="0" spc="-55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1</a:t>
            </a:r>
            <a:endParaRPr lang="en-US" sz="2753" dirty="0"/>
          </a:p>
        </p:txBody>
      </p:sp>
      <p:sp>
        <p:nvSpPr>
          <p:cNvPr id="10" name="Text 5"/>
          <p:cNvSpPr/>
          <p:nvPr/>
        </p:nvSpPr>
        <p:spPr>
          <a:xfrm>
            <a:off x="1631275" y="4217386"/>
            <a:ext cx="2288500" cy="37595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982"/>
              </a:lnSpc>
              <a:buNone/>
            </a:pPr>
            <a:r>
              <a:rPr lang="en-US" sz="2500" b="1" kern="0" spc="-46" dirty="0" smtClean="0">
                <a:latin typeface="Times New Roman" panose="02020603050405020304" pitchFamily="18" charset="0"/>
                <a:ea typeface="adonis-web" pitchFamily="34" charset="-122"/>
                <a:cs typeface="Times New Roman" panose="02020603050405020304" pitchFamily="18" charset="0"/>
              </a:rPr>
              <a:t>Name</a:t>
            </a: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6"/>
          <p:cNvSpPr/>
          <p:nvPr/>
        </p:nvSpPr>
        <p:spPr>
          <a:xfrm>
            <a:off x="1631275" y="4969291"/>
            <a:ext cx="2288500" cy="66515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303"/>
              </a:lnSpc>
              <a:buNone/>
            </a:pPr>
            <a:r>
              <a:rPr lang="en-US" sz="1900" kern="0" spc="-37" dirty="0"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Yuva Sri Kishore Kumar Amujuri</a:t>
            </a:r>
            <a:endParaRPr lang="en-US" sz="1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Shape 7"/>
          <p:cNvSpPr/>
          <p:nvPr/>
        </p:nvSpPr>
        <p:spPr>
          <a:xfrm>
            <a:off x="4152781" y="4145056"/>
            <a:ext cx="524351" cy="520496"/>
          </a:xfrm>
          <a:prstGeom prst="roundRect">
            <a:avLst>
              <a:gd name="adj" fmla="val 10541"/>
            </a:avLst>
          </a:prstGeom>
          <a:solidFill>
            <a:srgbClr val="EBD0FB"/>
          </a:solidFill>
          <a:ln w="7620">
            <a:solidFill>
              <a:srgbClr val="D7A1F7"/>
            </a:solidFill>
            <a:prstDash val="solid"/>
          </a:ln>
        </p:spPr>
      </p:sp>
      <p:sp>
        <p:nvSpPr>
          <p:cNvPr id="13" name="Text 8"/>
          <p:cNvSpPr/>
          <p:nvPr/>
        </p:nvSpPr>
        <p:spPr>
          <a:xfrm>
            <a:off x="4319349" y="4179803"/>
            <a:ext cx="191214" cy="4510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579"/>
              </a:lnSpc>
              <a:buNone/>
            </a:pPr>
            <a:r>
              <a:rPr lang="en-US" sz="2753" b="1" kern="0" spc="-55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2</a:t>
            </a:r>
            <a:endParaRPr lang="en-US" sz="2753" dirty="0"/>
          </a:p>
        </p:txBody>
      </p:sp>
      <p:sp>
        <p:nvSpPr>
          <p:cNvPr id="14" name="Text 9"/>
          <p:cNvSpPr/>
          <p:nvPr/>
        </p:nvSpPr>
        <p:spPr>
          <a:xfrm>
            <a:off x="4910137" y="4217386"/>
            <a:ext cx="2288500" cy="7519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982"/>
              </a:lnSpc>
              <a:buNone/>
            </a:pP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Skills Build Email ID 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 10"/>
          <p:cNvSpPr/>
          <p:nvPr/>
        </p:nvSpPr>
        <p:spPr>
          <a:xfrm>
            <a:off x="4910137" y="4969292"/>
            <a:ext cx="2288500" cy="104111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303"/>
              </a:lnSpc>
              <a:buNone/>
            </a:pPr>
            <a:r>
              <a:rPr lang="en-US" sz="1900" kern="0" spc="-37" dirty="0" smtClean="0"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kishorekumar110102@gmail.com</a:t>
            </a:r>
            <a:endParaRPr lang="en-US" sz="1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Shape 11"/>
          <p:cNvSpPr/>
          <p:nvPr/>
        </p:nvSpPr>
        <p:spPr>
          <a:xfrm>
            <a:off x="7431643" y="4145056"/>
            <a:ext cx="524351" cy="520496"/>
          </a:xfrm>
          <a:prstGeom prst="roundRect">
            <a:avLst>
              <a:gd name="adj" fmla="val 10541"/>
            </a:avLst>
          </a:prstGeom>
          <a:solidFill>
            <a:srgbClr val="EBD0FB"/>
          </a:solidFill>
          <a:ln w="7620">
            <a:solidFill>
              <a:srgbClr val="D7A1F7"/>
            </a:solidFill>
            <a:prstDash val="solid"/>
          </a:ln>
        </p:spPr>
      </p:sp>
      <p:sp>
        <p:nvSpPr>
          <p:cNvPr id="17" name="Text 12"/>
          <p:cNvSpPr/>
          <p:nvPr/>
        </p:nvSpPr>
        <p:spPr>
          <a:xfrm>
            <a:off x="7598212" y="4179803"/>
            <a:ext cx="191214" cy="4510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579"/>
              </a:lnSpc>
              <a:buNone/>
            </a:pPr>
            <a:r>
              <a:rPr lang="en-US" sz="2753" b="1" kern="0" spc="-55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3</a:t>
            </a:r>
            <a:endParaRPr lang="en-US" sz="2753" dirty="0"/>
          </a:p>
        </p:txBody>
      </p:sp>
      <p:sp>
        <p:nvSpPr>
          <p:cNvPr id="18" name="Text 13"/>
          <p:cNvSpPr/>
          <p:nvPr/>
        </p:nvSpPr>
        <p:spPr>
          <a:xfrm>
            <a:off x="8189000" y="4217386"/>
            <a:ext cx="2288500" cy="37595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982"/>
              </a:lnSpc>
              <a:buNone/>
            </a:pPr>
            <a:r>
              <a:rPr lang="en-US" sz="2500" b="1" kern="0" spc="-46" dirty="0" smtClean="0">
                <a:latin typeface="Times New Roman" panose="02020603050405020304" pitchFamily="18" charset="0"/>
                <a:ea typeface="adonis-web" pitchFamily="34" charset="-122"/>
                <a:cs typeface="Times New Roman" panose="02020603050405020304" pitchFamily="18" charset="0"/>
              </a:rPr>
              <a:t>College Name</a:t>
            </a: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 14"/>
          <p:cNvSpPr/>
          <p:nvPr/>
        </p:nvSpPr>
        <p:spPr>
          <a:xfrm>
            <a:off x="8272130" y="4969291"/>
            <a:ext cx="2205370" cy="66515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303"/>
              </a:lnSpc>
              <a:buNone/>
            </a:pPr>
            <a:r>
              <a:rPr lang="en-US" sz="1835" kern="0" spc="-37" dirty="0"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Pragati Engineering College</a:t>
            </a:r>
            <a:endParaRPr lang="en-US" sz="1835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Shape 15"/>
          <p:cNvSpPr/>
          <p:nvPr/>
        </p:nvSpPr>
        <p:spPr>
          <a:xfrm>
            <a:off x="10710505" y="4145056"/>
            <a:ext cx="524351" cy="520496"/>
          </a:xfrm>
          <a:prstGeom prst="roundRect">
            <a:avLst>
              <a:gd name="adj" fmla="val 10541"/>
            </a:avLst>
          </a:prstGeom>
          <a:solidFill>
            <a:srgbClr val="EBD0FB"/>
          </a:solidFill>
          <a:ln w="7620">
            <a:solidFill>
              <a:srgbClr val="D7A1F7"/>
            </a:solidFill>
            <a:prstDash val="solid"/>
          </a:ln>
        </p:spPr>
      </p:sp>
      <p:sp>
        <p:nvSpPr>
          <p:cNvPr id="21" name="Text 16"/>
          <p:cNvSpPr/>
          <p:nvPr/>
        </p:nvSpPr>
        <p:spPr>
          <a:xfrm>
            <a:off x="10877074" y="4179803"/>
            <a:ext cx="191214" cy="4510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579"/>
              </a:lnSpc>
              <a:buNone/>
            </a:pPr>
            <a:r>
              <a:rPr lang="en-US" sz="2753" b="1" kern="0" spc="-55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4</a:t>
            </a:r>
            <a:endParaRPr lang="en-US" sz="2753" dirty="0"/>
          </a:p>
        </p:txBody>
      </p:sp>
      <p:sp>
        <p:nvSpPr>
          <p:cNvPr id="22" name="Text 17"/>
          <p:cNvSpPr/>
          <p:nvPr/>
        </p:nvSpPr>
        <p:spPr>
          <a:xfrm>
            <a:off x="11467862" y="4217386"/>
            <a:ext cx="2288500" cy="37595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982"/>
              </a:lnSpc>
              <a:buNone/>
            </a:pPr>
            <a:r>
              <a:rPr lang="en-US" sz="2400" b="1" kern="0" spc="-46" dirty="0" smtClean="0">
                <a:latin typeface="Times New Roman" panose="02020603050405020304" pitchFamily="18" charset="0"/>
                <a:ea typeface="adonis-web" pitchFamily="34" charset="-122"/>
                <a:cs typeface="Times New Roman" panose="02020603050405020304" pitchFamily="18" charset="0"/>
              </a:rPr>
              <a:t>College State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 18"/>
          <p:cNvSpPr/>
          <p:nvPr/>
        </p:nvSpPr>
        <p:spPr>
          <a:xfrm>
            <a:off x="11467862" y="4969291"/>
            <a:ext cx="2288500" cy="24866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303"/>
              </a:lnSpc>
              <a:buNone/>
            </a:pPr>
            <a:r>
              <a:rPr lang="en-US" sz="1900" kern="0" spc="-37" dirty="0"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Andhra Pradesh</a:t>
            </a:r>
            <a:endParaRPr lang="en-US" sz="1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Shape 19"/>
          <p:cNvSpPr/>
          <p:nvPr/>
        </p:nvSpPr>
        <p:spPr>
          <a:xfrm>
            <a:off x="873919" y="6458449"/>
            <a:ext cx="524351" cy="520496"/>
          </a:xfrm>
          <a:prstGeom prst="roundRect">
            <a:avLst>
              <a:gd name="adj" fmla="val 10541"/>
            </a:avLst>
          </a:prstGeom>
          <a:solidFill>
            <a:srgbClr val="EBD0FB"/>
          </a:solidFill>
          <a:ln w="7620">
            <a:solidFill>
              <a:srgbClr val="D7A1F7"/>
            </a:solidFill>
            <a:prstDash val="solid"/>
          </a:ln>
        </p:spPr>
      </p:sp>
      <p:sp>
        <p:nvSpPr>
          <p:cNvPr id="25" name="Text 20"/>
          <p:cNvSpPr/>
          <p:nvPr/>
        </p:nvSpPr>
        <p:spPr>
          <a:xfrm>
            <a:off x="1040487" y="6493196"/>
            <a:ext cx="191214" cy="4510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579"/>
              </a:lnSpc>
              <a:buNone/>
            </a:pPr>
            <a:r>
              <a:rPr lang="en-US" sz="2753" b="1" kern="0" spc="-55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5</a:t>
            </a:r>
            <a:endParaRPr lang="en-US" sz="2753" dirty="0"/>
          </a:p>
        </p:txBody>
      </p:sp>
      <p:sp>
        <p:nvSpPr>
          <p:cNvPr id="26" name="Text 21"/>
          <p:cNvSpPr/>
          <p:nvPr/>
        </p:nvSpPr>
        <p:spPr>
          <a:xfrm>
            <a:off x="1631275" y="6530779"/>
            <a:ext cx="6378059" cy="37595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982"/>
              </a:lnSpc>
              <a:buNone/>
            </a:pPr>
            <a:r>
              <a:rPr lang="en-US" sz="2400" b="1" kern="0" spc="-46" dirty="0">
                <a:latin typeface="Times New Roman" panose="02020603050405020304" pitchFamily="18" charset="0"/>
                <a:ea typeface="adonis-web" pitchFamily="34" charset="-122"/>
                <a:cs typeface="Times New Roman" panose="02020603050405020304" pitchFamily="18" charset="0"/>
              </a:rPr>
              <a:t>Internship Domain and Internship Start and End Date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Text 22"/>
          <p:cNvSpPr/>
          <p:nvPr/>
        </p:nvSpPr>
        <p:spPr>
          <a:xfrm>
            <a:off x="1631275" y="7114860"/>
            <a:ext cx="12125206" cy="41649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303"/>
              </a:lnSpc>
              <a:buNone/>
            </a:pPr>
            <a:r>
              <a:rPr lang="en-US" sz="1900" kern="0" spc="-37" dirty="0"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Artificial Intelligence  ( 05-06-2023 to 15-07-2023 </a:t>
            </a:r>
            <a:r>
              <a:rPr lang="en-US" sz="1900" kern="0" spc="-37" dirty="0">
                <a:solidFill>
                  <a:srgbClr val="272525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)</a:t>
            </a:r>
            <a:endParaRPr lang="en-US" sz="1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169088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 w="7620">
            <a:solidFill>
              <a:srgbClr val="FFFFFF">
                <a:alpha val="64000"/>
              </a:srgbClr>
            </a:solidFill>
            <a:prstDash val="solid"/>
          </a:ln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169088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885230" y="1137685"/>
            <a:ext cx="4721662" cy="133573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42"/>
              </a:lnSpc>
              <a:buNone/>
            </a:pPr>
            <a:r>
              <a:rPr lang="en-US" sz="5000" b="1" kern="0" spc="-93" dirty="0">
                <a:solidFill>
                  <a:srgbClr val="FF75D3"/>
                </a:solidFill>
                <a:latin typeface="Times New Roman" panose="02020603050405020304" pitchFamily="18" charset="0"/>
                <a:ea typeface="adonis-web" pitchFamily="34" charset="-122"/>
                <a:cs typeface="Times New Roman" panose="02020603050405020304" pitchFamily="18" charset="0"/>
              </a:rPr>
              <a:t>Project Title</a:t>
            </a:r>
            <a:endParaRPr lang="en-US" sz="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3"/>
          <p:cNvSpPr/>
          <p:nvPr/>
        </p:nvSpPr>
        <p:spPr>
          <a:xfrm>
            <a:off x="885230" y="2349795"/>
            <a:ext cx="6461641" cy="8147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625"/>
              </a:lnSpc>
              <a:buNone/>
            </a:pPr>
            <a:r>
              <a:rPr lang="en-US" sz="2788" b="1" kern="0" spc="-56" dirty="0">
                <a:solidFill>
                  <a:srgbClr val="FF75D3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 </a:t>
            </a:r>
            <a:r>
              <a:rPr lang="en-US" sz="2800" b="1" kern="0" spc="-56" dirty="0">
                <a:solidFill>
                  <a:srgbClr val="272525"/>
                </a:solidFill>
                <a:latin typeface="Times New Roman" panose="02020603050405020304" pitchFamily="18" charset="0"/>
                <a:ea typeface="adonis-web" pitchFamily="34" charset="-122"/>
                <a:cs typeface="Times New Roman" panose="02020603050405020304" pitchFamily="18" charset="0"/>
              </a:rPr>
              <a:t>Employees Burnout Analysis and Prediction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4"/>
          <p:cNvSpPr/>
          <p:nvPr/>
        </p:nvSpPr>
        <p:spPr>
          <a:xfrm>
            <a:off x="885230" y="3516064"/>
            <a:ext cx="12859941" cy="42181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346"/>
              </a:lnSpc>
              <a:buNone/>
            </a:pPr>
            <a:endParaRPr lang="en-US" sz="1859" dirty="0"/>
          </a:p>
        </p:txBody>
      </p:sp>
      <p:sp>
        <p:nvSpPr>
          <p:cNvPr id="9" name="Text 5"/>
          <p:cNvSpPr/>
          <p:nvPr/>
        </p:nvSpPr>
        <p:spPr>
          <a:xfrm>
            <a:off x="885230" y="3937874"/>
            <a:ext cx="4803189" cy="111308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42"/>
              </a:lnSpc>
              <a:buNone/>
            </a:pPr>
            <a:r>
              <a:rPr lang="en-US" sz="5000" b="1" kern="0" spc="-93" dirty="0">
                <a:solidFill>
                  <a:srgbClr val="FF75D3"/>
                </a:solidFill>
                <a:latin typeface="Times New Roman" panose="02020603050405020304" pitchFamily="18" charset="0"/>
                <a:ea typeface="adonis-web" pitchFamily="34" charset="-122"/>
                <a:cs typeface="Times New Roman" panose="02020603050405020304" pitchFamily="18" charset="0"/>
              </a:rPr>
              <a:t>Problem Statement </a:t>
            </a:r>
            <a:endParaRPr lang="en-US" sz="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6"/>
          <p:cNvSpPr/>
          <p:nvPr/>
        </p:nvSpPr>
        <p:spPr>
          <a:xfrm>
            <a:off x="885230" y="5263116"/>
            <a:ext cx="12859941" cy="119403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4183"/>
              </a:lnSpc>
              <a:buNone/>
            </a:pPr>
            <a:r>
              <a:rPr lang="en-US" sz="2500" b="1" kern="0" spc="-37" dirty="0">
                <a:solidFill>
                  <a:srgbClr val="272525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Develop a model to </a:t>
            </a:r>
            <a:r>
              <a:rPr lang="en-US" sz="2500" b="1" kern="0" spc="-37" dirty="0" smtClean="0">
                <a:solidFill>
                  <a:srgbClr val="272525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predict </a:t>
            </a:r>
            <a:r>
              <a:rPr lang="en-US" sz="2500" b="1" kern="0" spc="-37" dirty="0">
                <a:solidFill>
                  <a:srgbClr val="272525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employee burnout rate based on various factors and explore potential solutions </a:t>
            </a:r>
            <a:r>
              <a:rPr lang="en-US" sz="2500" b="1" kern="0" spc="-37" dirty="0" smtClean="0">
                <a:solidFill>
                  <a:srgbClr val="272525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to </a:t>
            </a:r>
            <a:r>
              <a:rPr lang="en-US" sz="2500" b="1" kern="0" spc="-37" dirty="0">
                <a:solidFill>
                  <a:srgbClr val="272525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mitigate burnout risks.</a:t>
            </a: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169088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 w="7620">
            <a:solidFill>
              <a:srgbClr val="FFFFFF">
                <a:alpha val="64000"/>
              </a:srgbClr>
            </a:solidFill>
            <a:prstDash val="solid"/>
          </a:ln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81778"/>
            <a:ext cx="14630400" cy="8169088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885230" y="1233378"/>
            <a:ext cx="3777377" cy="110519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833"/>
              </a:lnSpc>
              <a:buNone/>
            </a:pPr>
            <a:r>
              <a:rPr lang="en-US" sz="5500" b="1" kern="0" spc="-74" dirty="0" smtClean="0">
                <a:solidFill>
                  <a:srgbClr val="FF75D3"/>
                </a:solidFill>
                <a:latin typeface="Times New Roman" panose="02020603050405020304" pitchFamily="18" charset="0"/>
                <a:ea typeface="adonis-web" pitchFamily="34" charset="-122"/>
                <a:cs typeface="Times New Roman" panose="02020603050405020304" pitchFamily="18" charset="0"/>
              </a:rPr>
              <a:t>Agenda</a:t>
            </a:r>
            <a:endParaRPr lang="en-US" sz="5500" dirty="0">
              <a:solidFill>
                <a:srgbClr val="FF75D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3"/>
          <p:cNvSpPr/>
          <p:nvPr/>
        </p:nvSpPr>
        <p:spPr>
          <a:xfrm>
            <a:off x="1357313" y="2690055"/>
            <a:ext cx="12387858" cy="52735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4183"/>
              </a:lnSpc>
              <a:buSzPct val="100000"/>
              <a:buFont typeface="+mj-lt"/>
              <a:buAutoNum type="arabicPeriod"/>
            </a:pPr>
            <a:r>
              <a:rPr lang="en-US" sz="2600" b="1" kern="0" spc="-37" dirty="0"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Project</a:t>
            </a:r>
            <a:r>
              <a:rPr lang="en-US" sz="2600" b="1" kern="0" spc="-37" dirty="0">
                <a:solidFill>
                  <a:srgbClr val="272525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 </a:t>
            </a:r>
            <a:r>
              <a:rPr lang="en-US" sz="2600" b="1" kern="0" spc="-37" dirty="0"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Overview</a:t>
            </a: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4"/>
          <p:cNvSpPr/>
          <p:nvPr/>
        </p:nvSpPr>
        <p:spPr>
          <a:xfrm>
            <a:off x="1357313" y="3334529"/>
            <a:ext cx="12387858" cy="52735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4183"/>
              </a:lnSpc>
              <a:buSzPct val="100000"/>
              <a:buFont typeface="+mj-lt"/>
              <a:buAutoNum type="arabicPeriod" startAt="2"/>
            </a:pPr>
            <a:r>
              <a:rPr lang="en-US" sz="2600" b="1" kern="0" spc="-37" dirty="0"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End Users of the Project</a:t>
            </a: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5"/>
          <p:cNvSpPr/>
          <p:nvPr/>
        </p:nvSpPr>
        <p:spPr>
          <a:xfrm>
            <a:off x="1357313" y="3979003"/>
            <a:ext cx="12387858" cy="52735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4183"/>
              </a:lnSpc>
              <a:buSzPct val="100000"/>
              <a:buFont typeface="+mj-lt"/>
              <a:buAutoNum type="arabicPeriod" startAt="3"/>
            </a:pPr>
            <a:r>
              <a:rPr lang="en-US" sz="2600" b="1" kern="0" spc="-37" dirty="0"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Your Solution and its Value Proposition</a:t>
            </a: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6"/>
          <p:cNvSpPr/>
          <p:nvPr/>
        </p:nvSpPr>
        <p:spPr>
          <a:xfrm>
            <a:off x="1357313" y="4623477"/>
            <a:ext cx="12387858" cy="52735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4183"/>
              </a:lnSpc>
              <a:buSzPct val="100000"/>
              <a:buFont typeface="+mj-lt"/>
              <a:buAutoNum type="arabicPeriod" startAt="4"/>
            </a:pPr>
            <a:r>
              <a:rPr lang="en-US" sz="2600" b="1" kern="0" spc="-37" dirty="0"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How did you Customize the Project and Make it Your Own</a:t>
            </a: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7"/>
          <p:cNvSpPr/>
          <p:nvPr/>
        </p:nvSpPr>
        <p:spPr>
          <a:xfrm>
            <a:off x="1357313" y="5267951"/>
            <a:ext cx="12387858" cy="52735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4183"/>
              </a:lnSpc>
              <a:buSzPct val="100000"/>
              <a:buFont typeface="+mj-lt"/>
              <a:buAutoNum type="arabicPeriod" startAt="5"/>
            </a:pPr>
            <a:r>
              <a:rPr lang="en-US" sz="2600" b="1" kern="0" spc="-37" dirty="0"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Modelling</a:t>
            </a: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8"/>
          <p:cNvSpPr/>
          <p:nvPr/>
        </p:nvSpPr>
        <p:spPr>
          <a:xfrm>
            <a:off x="1357313" y="5912425"/>
            <a:ext cx="12387858" cy="52735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4183"/>
              </a:lnSpc>
              <a:buSzPct val="100000"/>
              <a:buFont typeface="+mj-lt"/>
              <a:buAutoNum type="arabicPeriod" startAt="6"/>
            </a:pPr>
            <a:r>
              <a:rPr lang="en-US" sz="2600" b="1" kern="0" spc="-37" dirty="0"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Results</a:t>
            </a: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169088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 w="7620">
            <a:solidFill>
              <a:srgbClr val="FFFFFF">
                <a:alpha val="64000"/>
              </a:srgbClr>
            </a:solidFill>
            <a:prstDash val="solid"/>
          </a:ln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42530"/>
            <a:ext cx="14630400" cy="8169088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885230" y="967563"/>
            <a:ext cx="4721662" cy="140338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42"/>
              </a:lnSpc>
              <a:buNone/>
            </a:pPr>
            <a:r>
              <a:rPr lang="en-US" sz="5500" b="1" kern="0" spc="-93" dirty="0">
                <a:solidFill>
                  <a:srgbClr val="FF75D3"/>
                </a:solidFill>
                <a:latin typeface="Times New Roman" panose="02020603050405020304" pitchFamily="18" charset="0"/>
                <a:ea typeface="adonis-web" pitchFamily="34" charset="-122"/>
                <a:cs typeface="Times New Roman" panose="02020603050405020304" pitchFamily="18" charset="0"/>
              </a:rPr>
              <a:t>Project Overview</a:t>
            </a:r>
            <a:endParaRPr lang="en-US" sz="5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hape 3"/>
          <p:cNvSpPr/>
          <p:nvPr/>
        </p:nvSpPr>
        <p:spPr>
          <a:xfrm>
            <a:off x="885230" y="2942148"/>
            <a:ext cx="531138" cy="527232"/>
          </a:xfrm>
          <a:prstGeom prst="roundRect">
            <a:avLst>
              <a:gd name="adj" fmla="val 10406"/>
            </a:avLst>
          </a:prstGeom>
          <a:solidFill>
            <a:srgbClr val="EBD0FB"/>
          </a:solidFill>
          <a:ln w="7620">
            <a:solidFill>
              <a:srgbClr val="D7A1F7"/>
            </a:solidFill>
            <a:prstDash val="solid"/>
          </a:ln>
        </p:spPr>
      </p:sp>
      <p:sp>
        <p:nvSpPr>
          <p:cNvPr id="8" name="Text 4"/>
          <p:cNvSpPr/>
          <p:nvPr/>
        </p:nvSpPr>
        <p:spPr>
          <a:xfrm>
            <a:off x="1055251" y="2977250"/>
            <a:ext cx="191095" cy="45691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625"/>
              </a:lnSpc>
              <a:buNone/>
            </a:pPr>
            <a:r>
              <a:rPr lang="en-US" sz="2788" b="1" kern="0" spc="-56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1</a:t>
            </a:r>
            <a:endParaRPr lang="en-US" sz="2788" dirty="0"/>
          </a:p>
        </p:txBody>
      </p:sp>
      <p:sp>
        <p:nvSpPr>
          <p:cNvPr id="9" name="Text 5"/>
          <p:cNvSpPr/>
          <p:nvPr/>
        </p:nvSpPr>
        <p:spPr>
          <a:xfrm>
            <a:off x="1652349" y="3015306"/>
            <a:ext cx="2360771" cy="3807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21"/>
              </a:lnSpc>
              <a:buNone/>
            </a:pPr>
            <a:r>
              <a:rPr lang="en-US" sz="2600" b="1" kern="0" spc="-46" dirty="0">
                <a:solidFill>
                  <a:srgbClr val="272525"/>
                </a:solidFill>
                <a:latin typeface="Times New Roman" panose="02020603050405020304" pitchFamily="18" charset="0"/>
                <a:ea typeface="adonis-web" pitchFamily="34" charset="-122"/>
                <a:cs typeface="Times New Roman" panose="02020603050405020304" pitchFamily="18" charset="0"/>
              </a:rPr>
              <a:t>The Problem</a:t>
            </a: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6"/>
          <p:cNvSpPr/>
          <p:nvPr/>
        </p:nvSpPr>
        <p:spPr>
          <a:xfrm>
            <a:off x="1652349" y="3606950"/>
            <a:ext cx="3362206" cy="168723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346"/>
              </a:lnSpc>
              <a:buNone/>
            </a:pPr>
            <a:r>
              <a:rPr lang="en-US" sz="2000" kern="0" spc="-37" dirty="0">
                <a:solidFill>
                  <a:srgbClr val="272525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Employee burnout is a major problem in many companies, leading to high turnover and lost productivity.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Shape 7"/>
          <p:cNvSpPr/>
          <p:nvPr/>
        </p:nvSpPr>
        <p:spPr>
          <a:xfrm>
            <a:off x="5250537" y="2942148"/>
            <a:ext cx="531138" cy="527232"/>
          </a:xfrm>
          <a:prstGeom prst="roundRect">
            <a:avLst>
              <a:gd name="adj" fmla="val 10406"/>
            </a:avLst>
          </a:prstGeom>
          <a:solidFill>
            <a:srgbClr val="EBD0FB"/>
          </a:solidFill>
          <a:ln w="7620">
            <a:solidFill>
              <a:srgbClr val="D7A1F7"/>
            </a:solidFill>
            <a:prstDash val="solid"/>
          </a:ln>
        </p:spPr>
      </p:sp>
      <p:sp>
        <p:nvSpPr>
          <p:cNvPr id="12" name="Text 8"/>
          <p:cNvSpPr/>
          <p:nvPr/>
        </p:nvSpPr>
        <p:spPr>
          <a:xfrm>
            <a:off x="5420558" y="2977250"/>
            <a:ext cx="191095" cy="45691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625"/>
              </a:lnSpc>
              <a:buNone/>
            </a:pPr>
            <a:r>
              <a:rPr lang="en-US" sz="2788" b="1" kern="0" spc="-56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2</a:t>
            </a:r>
            <a:endParaRPr lang="en-US" sz="2788" dirty="0"/>
          </a:p>
        </p:txBody>
      </p:sp>
      <p:sp>
        <p:nvSpPr>
          <p:cNvPr id="13" name="Text 9"/>
          <p:cNvSpPr/>
          <p:nvPr/>
        </p:nvSpPr>
        <p:spPr>
          <a:xfrm>
            <a:off x="6017657" y="3015306"/>
            <a:ext cx="2360771" cy="3807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21"/>
              </a:lnSpc>
              <a:buNone/>
            </a:pPr>
            <a:r>
              <a:rPr lang="en-US" sz="2600" b="1" kern="0" spc="-46" dirty="0">
                <a:solidFill>
                  <a:srgbClr val="272525"/>
                </a:solidFill>
                <a:latin typeface="Times New Roman" panose="02020603050405020304" pitchFamily="18" charset="0"/>
                <a:ea typeface="adonis-web" pitchFamily="34" charset="-122"/>
                <a:cs typeface="Times New Roman" panose="02020603050405020304" pitchFamily="18" charset="0"/>
              </a:rPr>
              <a:t>The Solution</a:t>
            </a: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 10"/>
          <p:cNvSpPr/>
          <p:nvPr/>
        </p:nvSpPr>
        <p:spPr>
          <a:xfrm>
            <a:off x="6017657" y="3606950"/>
            <a:ext cx="3362206" cy="295266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3346"/>
              </a:lnSpc>
            </a:pPr>
            <a:r>
              <a:rPr lang="en-US" sz="2000" kern="0" spc="-37" dirty="0">
                <a:solidFill>
                  <a:srgbClr val="272525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The project focuses on analyzing a dataset that includes various factors known to contribute to employee burnout, such </a:t>
            </a:r>
            <a:r>
              <a:rPr lang="en-US" sz="2000" kern="0" spc="-37" dirty="0" smtClean="0">
                <a:solidFill>
                  <a:srgbClr val="272525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as </a:t>
            </a:r>
            <a:r>
              <a:rPr lang="en-US" sz="2000" kern="0" spc="-37" dirty="0">
                <a:solidFill>
                  <a:srgbClr val="272525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WFH Setup Available, Burn Rate and Mental Fatigue Score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Shape 11"/>
          <p:cNvSpPr/>
          <p:nvPr/>
        </p:nvSpPr>
        <p:spPr>
          <a:xfrm>
            <a:off x="9615845" y="2942148"/>
            <a:ext cx="531138" cy="527232"/>
          </a:xfrm>
          <a:prstGeom prst="roundRect">
            <a:avLst>
              <a:gd name="adj" fmla="val 10406"/>
            </a:avLst>
          </a:prstGeom>
          <a:solidFill>
            <a:srgbClr val="EBD0FB"/>
          </a:solidFill>
          <a:ln w="7620">
            <a:solidFill>
              <a:srgbClr val="D7A1F7"/>
            </a:solidFill>
            <a:prstDash val="solid"/>
          </a:ln>
        </p:spPr>
      </p:sp>
      <p:sp>
        <p:nvSpPr>
          <p:cNvPr id="16" name="Text 12"/>
          <p:cNvSpPr/>
          <p:nvPr/>
        </p:nvSpPr>
        <p:spPr>
          <a:xfrm>
            <a:off x="9785866" y="2977250"/>
            <a:ext cx="191095" cy="45691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625"/>
              </a:lnSpc>
              <a:buNone/>
            </a:pPr>
            <a:r>
              <a:rPr lang="en-US" sz="2788" b="1" kern="0" spc="-56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3</a:t>
            </a:r>
            <a:endParaRPr lang="en-US" sz="2788" dirty="0"/>
          </a:p>
        </p:txBody>
      </p:sp>
      <p:sp>
        <p:nvSpPr>
          <p:cNvPr id="17" name="Text 13"/>
          <p:cNvSpPr/>
          <p:nvPr/>
        </p:nvSpPr>
        <p:spPr>
          <a:xfrm>
            <a:off x="10382964" y="3015306"/>
            <a:ext cx="2360771" cy="3807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21"/>
              </a:lnSpc>
              <a:buNone/>
            </a:pPr>
            <a:r>
              <a:rPr lang="en-US" sz="2600" b="1" kern="0" spc="-46" dirty="0">
                <a:solidFill>
                  <a:srgbClr val="272525"/>
                </a:solidFill>
                <a:latin typeface="Times New Roman" panose="02020603050405020304" pitchFamily="18" charset="0"/>
                <a:ea typeface="adonis-web" pitchFamily="34" charset="-122"/>
                <a:cs typeface="Times New Roman" panose="02020603050405020304" pitchFamily="18" charset="0"/>
              </a:rPr>
              <a:t>The Result</a:t>
            </a: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 14"/>
          <p:cNvSpPr/>
          <p:nvPr/>
        </p:nvSpPr>
        <p:spPr>
          <a:xfrm>
            <a:off x="10382964" y="3606950"/>
            <a:ext cx="3362206" cy="168723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346"/>
              </a:lnSpc>
              <a:buNone/>
            </a:pPr>
            <a:r>
              <a:rPr lang="en-US" sz="2000" kern="0" spc="-37" dirty="0" smtClean="0">
                <a:solidFill>
                  <a:srgbClr val="272525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The </a:t>
            </a:r>
            <a:r>
              <a:rPr lang="en-US" sz="2000" kern="0" spc="-37" dirty="0">
                <a:solidFill>
                  <a:srgbClr val="272525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project aims to provide HR managers and team leaders with valuable information to make informed decisions.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169088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 w="7620">
            <a:solidFill>
              <a:srgbClr val="FFFFFF">
                <a:alpha val="64000"/>
              </a:srgbClr>
            </a:solidFill>
            <a:prstDash val="solid"/>
          </a:ln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169088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48586" y="1244009"/>
            <a:ext cx="6266207" cy="197056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42"/>
              </a:lnSpc>
              <a:buNone/>
            </a:pPr>
            <a:r>
              <a:rPr lang="en-US" sz="5500" b="1" kern="0" spc="-93" dirty="0">
                <a:solidFill>
                  <a:srgbClr val="FF75D3"/>
                </a:solidFill>
                <a:latin typeface="Times New Roman" panose="02020603050405020304" pitchFamily="18" charset="0"/>
                <a:ea typeface="adonis-web" pitchFamily="34" charset="-122"/>
                <a:cs typeface="Times New Roman" panose="02020603050405020304" pitchFamily="18" charset="0"/>
              </a:rPr>
              <a:t>End Users of the Project </a:t>
            </a:r>
            <a:endParaRPr lang="en-US" sz="5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hape 3"/>
          <p:cNvSpPr/>
          <p:nvPr/>
        </p:nvSpPr>
        <p:spPr>
          <a:xfrm>
            <a:off x="885230" y="3785767"/>
            <a:ext cx="531138" cy="527232"/>
          </a:xfrm>
          <a:prstGeom prst="roundRect">
            <a:avLst>
              <a:gd name="adj" fmla="val 10406"/>
            </a:avLst>
          </a:prstGeom>
          <a:solidFill>
            <a:srgbClr val="D8AFF8"/>
          </a:solidFill>
          <a:ln w="7620">
            <a:solidFill>
              <a:srgbClr val="D1A1F7"/>
            </a:solidFill>
            <a:prstDash val="solid"/>
          </a:ln>
        </p:spPr>
      </p:sp>
      <p:sp>
        <p:nvSpPr>
          <p:cNvPr id="8" name="Text 4"/>
          <p:cNvSpPr/>
          <p:nvPr/>
        </p:nvSpPr>
        <p:spPr>
          <a:xfrm>
            <a:off x="1055251" y="3820869"/>
            <a:ext cx="191095" cy="45691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625"/>
              </a:lnSpc>
              <a:buNone/>
            </a:pPr>
            <a:r>
              <a:rPr lang="en-US" sz="2788" b="1" kern="0" spc="-56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1</a:t>
            </a:r>
            <a:endParaRPr lang="en-US" sz="2788" dirty="0"/>
          </a:p>
        </p:txBody>
      </p:sp>
      <p:sp>
        <p:nvSpPr>
          <p:cNvPr id="9" name="Text 5"/>
          <p:cNvSpPr/>
          <p:nvPr/>
        </p:nvSpPr>
        <p:spPr>
          <a:xfrm>
            <a:off x="1652349" y="3858925"/>
            <a:ext cx="2360771" cy="3807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21"/>
              </a:lnSpc>
              <a:buNone/>
            </a:pPr>
            <a:r>
              <a:rPr lang="en-US" sz="2600" b="1" kern="0" spc="-46" dirty="0">
                <a:solidFill>
                  <a:srgbClr val="272525"/>
                </a:solidFill>
                <a:latin typeface="Times New Roman" panose="02020603050405020304" pitchFamily="18" charset="0"/>
                <a:ea typeface="adonis-web" pitchFamily="34" charset="-122"/>
                <a:cs typeface="Times New Roman" panose="02020603050405020304" pitchFamily="18" charset="0"/>
              </a:rPr>
              <a:t>HR Managers</a:t>
            </a: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6"/>
          <p:cNvSpPr/>
          <p:nvPr/>
        </p:nvSpPr>
        <p:spPr>
          <a:xfrm>
            <a:off x="1652349" y="4450569"/>
            <a:ext cx="3362206" cy="126542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346"/>
              </a:lnSpc>
              <a:buNone/>
            </a:pPr>
            <a:r>
              <a:rPr lang="en-US" sz="2000" kern="0" spc="-37" dirty="0">
                <a:solidFill>
                  <a:srgbClr val="272525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Responsible for monitoring employee well-being and reducing turnover.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Shape 7"/>
          <p:cNvSpPr/>
          <p:nvPr/>
        </p:nvSpPr>
        <p:spPr>
          <a:xfrm>
            <a:off x="5250537" y="3785767"/>
            <a:ext cx="531138" cy="527232"/>
          </a:xfrm>
          <a:prstGeom prst="roundRect">
            <a:avLst>
              <a:gd name="adj" fmla="val 10406"/>
            </a:avLst>
          </a:prstGeom>
          <a:solidFill>
            <a:srgbClr val="D8AFF8"/>
          </a:solidFill>
          <a:ln w="7620">
            <a:solidFill>
              <a:srgbClr val="D1A1F7"/>
            </a:solidFill>
            <a:prstDash val="solid"/>
          </a:ln>
        </p:spPr>
      </p:sp>
      <p:sp>
        <p:nvSpPr>
          <p:cNvPr id="12" name="Text 8"/>
          <p:cNvSpPr/>
          <p:nvPr/>
        </p:nvSpPr>
        <p:spPr>
          <a:xfrm>
            <a:off x="5420558" y="3820869"/>
            <a:ext cx="191095" cy="45691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625"/>
              </a:lnSpc>
              <a:buNone/>
            </a:pPr>
            <a:r>
              <a:rPr lang="en-US" sz="2788" b="1" kern="0" spc="-56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2</a:t>
            </a:r>
            <a:endParaRPr lang="en-US" sz="2788" dirty="0"/>
          </a:p>
        </p:txBody>
      </p:sp>
      <p:sp>
        <p:nvSpPr>
          <p:cNvPr id="13" name="Text 9"/>
          <p:cNvSpPr/>
          <p:nvPr/>
        </p:nvSpPr>
        <p:spPr>
          <a:xfrm>
            <a:off x="6017657" y="3858925"/>
            <a:ext cx="2360771" cy="3807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21"/>
              </a:lnSpc>
              <a:buNone/>
            </a:pPr>
            <a:r>
              <a:rPr lang="en-US" sz="2600" b="1" kern="0" spc="-46" dirty="0">
                <a:solidFill>
                  <a:srgbClr val="272525"/>
                </a:solidFill>
                <a:latin typeface="Times New Roman" panose="02020603050405020304" pitchFamily="18" charset="0"/>
                <a:ea typeface="adonis-web" pitchFamily="34" charset="-122"/>
                <a:cs typeface="Times New Roman" panose="02020603050405020304" pitchFamily="18" charset="0"/>
              </a:rPr>
              <a:t>Company Leaders</a:t>
            </a: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 10"/>
          <p:cNvSpPr/>
          <p:nvPr/>
        </p:nvSpPr>
        <p:spPr>
          <a:xfrm>
            <a:off x="6017657" y="4450569"/>
            <a:ext cx="3362206" cy="126542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346"/>
              </a:lnSpc>
              <a:buNone/>
            </a:pPr>
            <a:r>
              <a:rPr lang="en-US" sz="2000" kern="0" spc="-37" dirty="0">
                <a:solidFill>
                  <a:srgbClr val="272525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Invested in improving productivity and profitability through employee satisfaction</a:t>
            </a:r>
            <a:r>
              <a:rPr lang="en-US" sz="1859" kern="0" spc="-37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.</a:t>
            </a:r>
            <a:endParaRPr lang="en-US" sz="1859" dirty="0"/>
          </a:p>
        </p:txBody>
      </p:sp>
      <p:sp>
        <p:nvSpPr>
          <p:cNvPr id="15" name="Shape 11"/>
          <p:cNvSpPr/>
          <p:nvPr/>
        </p:nvSpPr>
        <p:spPr>
          <a:xfrm>
            <a:off x="9615845" y="3785767"/>
            <a:ext cx="531138" cy="527232"/>
          </a:xfrm>
          <a:prstGeom prst="roundRect">
            <a:avLst>
              <a:gd name="adj" fmla="val 10406"/>
            </a:avLst>
          </a:prstGeom>
          <a:solidFill>
            <a:srgbClr val="D8AFF8"/>
          </a:solidFill>
          <a:ln w="7620">
            <a:solidFill>
              <a:srgbClr val="D1A1F7"/>
            </a:solidFill>
            <a:prstDash val="solid"/>
          </a:ln>
        </p:spPr>
      </p:sp>
      <p:sp>
        <p:nvSpPr>
          <p:cNvPr id="16" name="Text 12"/>
          <p:cNvSpPr/>
          <p:nvPr/>
        </p:nvSpPr>
        <p:spPr>
          <a:xfrm>
            <a:off x="9785866" y="3820869"/>
            <a:ext cx="191095" cy="45691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625"/>
              </a:lnSpc>
              <a:buNone/>
            </a:pPr>
            <a:r>
              <a:rPr lang="en-US" sz="2788" b="1" kern="0" spc="-56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3</a:t>
            </a:r>
            <a:endParaRPr lang="en-US" sz="2788" dirty="0"/>
          </a:p>
        </p:txBody>
      </p:sp>
      <p:sp>
        <p:nvSpPr>
          <p:cNvPr id="17" name="Text 13"/>
          <p:cNvSpPr/>
          <p:nvPr/>
        </p:nvSpPr>
        <p:spPr>
          <a:xfrm>
            <a:off x="10382964" y="3858925"/>
            <a:ext cx="2360771" cy="3807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21"/>
              </a:lnSpc>
              <a:buNone/>
            </a:pPr>
            <a:r>
              <a:rPr lang="en-US" sz="2600" b="1" kern="0" spc="-46" dirty="0">
                <a:solidFill>
                  <a:srgbClr val="272525"/>
                </a:solidFill>
                <a:latin typeface="Times New Roman" panose="02020603050405020304" pitchFamily="18" charset="0"/>
                <a:ea typeface="adonis-web" pitchFamily="34" charset="-122"/>
                <a:cs typeface="Times New Roman" panose="02020603050405020304" pitchFamily="18" charset="0"/>
              </a:rPr>
              <a:t>Employees</a:t>
            </a: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 14"/>
          <p:cNvSpPr/>
          <p:nvPr/>
        </p:nvSpPr>
        <p:spPr>
          <a:xfrm>
            <a:off x="10382964" y="4450569"/>
            <a:ext cx="3362206" cy="84361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346"/>
              </a:lnSpc>
              <a:buNone/>
            </a:pPr>
            <a:r>
              <a:rPr lang="en-US" sz="2000" kern="0" spc="-37" dirty="0">
                <a:solidFill>
                  <a:srgbClr val="272525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Benefit from a healthier and more sustainable workplace culture.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169088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 w="7620">
            <a:solidFill>
              <a:srgbClr val="FFFFFF">
                <a:alpha val="64000"/>
              </a:srgbClr>
            </a:solidFill>
            <a:prstDash val="solid"/>
          </a:ln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42530"/>
            <a:ext cx="14630400" cy="8169088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27321" y="999461"/>
            <a:ext cx="9734093" cy="116064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42"/>
              </a:lnSpc>
              <a:buNone/>
            </a:pPr>
            <a:r>
              <a:rPr lang="en-US" sz="5500" b="1" kern="0" spc="-93" dirty="0">
                <a:solidFill>
                  <a:srgbClr val="FF75D3"/>
                </a:solidFill>
                <a:latin typeface="Times New Roman" panose="02020603050405020304" pitchFamily="18" charset="0"/>
                <a:ea typeface="adonis-web" pitchFamily="34" charset="-122"/>
                <a:cs typeface="Times New Roman" panose="02020603050405020304" pitchFamily="18" charset="0"/>
              </a:rPr>
              <a:t>Your Solution and its Value Proposition</a:t>
            </a:r>
            <a:endParaRPr lang="en-US" sz="5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hape 3"/>
          <p:cNvSpPr/>
          <p:nvPr/>
        </p:nvSpPr>
        <p:spPr>
          <a:xfrm>
            <a:off x="885230" y="2731303"/>
            <a:ext cx="531138" cy="527232"/>
          </a:xfrm>
          <a:prstGeom prst="roundRect">
            <a:avLst>
              <a:gd name="adj" fmla="val 10406"/>
            </a:avLst>
          </a:prstGeom>
          <a:solidFill>
            <a:srgbClr val="EBD0FB"/>
          </a:solidFill>
          <a:ln w="7620">
            <a:solidFill>
              <a:srgbClr val="D7A1F7"/>
            </a:solidFill>
            <a:prstDash val="solid"/>
          </a:ln>
        </p:spPr>
      </p:sp>
      <p:sp>
        <p:nvSpPr>
          <p:cNvPr id="8" name="Text 4"/>
          <p:cNvSpPr/>
          <p:nvPr/>
        </p:nvSpPr>
        <p:spPr>
          <a:xfrm>
            <a:off x="1055251" y="2766404"/>
            <a:ext cx="191095" cy="45691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625"/>
              </a:lnSpc>
              <a:buNone/>
            </a:pPr>
            <a:r>
              <a:rPr lang="en-US" sz="2788" b="1" kern="0" spc="-56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1</a:t>
            </a:r>
            <a:endParaRPr lang="en-US" sz="2788" dirty="0"/>
          </a:p>
        </p:txBody>
      </p:sp>
      <p:sp>
        <p:nvSpPr>
          <p:cNvPr id="9" name="Text 5"/>
          <p:cNvSpPr/>
          <p:nvPr/>
        </p:nvSpPr>
        <p:spPr>
          <a:xfrm>
            <a:off x="1652349" y="2804460"/>
            <a:ext cx="2360771" cy="3807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21"/>
              </a:lnSpc>
              <a:buNone/>
            </a:pPr>
            <a:r>
              <a:rPr lang="en-US" sz="2600" b="1" kern="0" spc="-46" dirty="0">
                <a:solidFill>
                  <a:srgbClr val="272525"/>
                </a:solidFill>
                <a:latin typeface="Times New Roman" panose="02020603050405020304" pitchFamily="18" charset="0"/>
                <a:ea typeface="adonis-web" pitchFamily="34" charset="-122"/>
                <a:cs typeface="Times New Roman" panose="02020603050405020304" pitchFamily="18" charset="0"/>
              </a:rPr>
              <a:t>Predictive Models</a:t>
            </a: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6"/>
          <p:cNvSpPr/>
          <p:nvPr/>
        </p:nvSpPr>
        <p:spPr>
          <a:xfrm>
            <a:off x="1652349" y="3396105"/>
            <a:ext cx="3362206" cy="21090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3346"/>
              </a:lnSpc>
            </a:pPr>
            <a:r>
              <a:rPr lang="en-US" sz="2000" kern="0" spc="-37" dirty="0">
                <a:solidFill>
                  <a:srgbClr val="272525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I</a:t>
            </a:r>
            <a:r>
              <a:rPr lang="en-US" sz="2000" kern="0" spc="-37" dirty="0" smtClean="0">
                <a:solidFill>
                  <a:srgbClr val="272525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 </a:t>
            </a:r>
            <a:r>
              <a:rPr lang="en-US" sz="2000" kern="0" spc="-37" dirty="0">
                <a:solidFill>
                  <a:srgbClr val="272525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developed a machine learning model that predicts employee burnout risk based on various factors, such as WFH Setup Available, Burn Rate and Mental Fatigue Score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Shape 7"/>
          <p:cNvSpPr/>
          <p:nvPr/>
        </p:nvSpPr>
        <p:spPr>
          <a:xfrm>
            <a:off x="5250537" y="2731303"/>
            <a:ext cx="531138" cy="527232"/>
          </a:xfrm>
          <a:prstGeom prst="roundRect">
            <a:avLst>
              <a:gd name="adj" fmla="val 10406"/>
            </a:avLst>
          </a:prstGeom>
          <a:solidFill>
            <a:srgbClr val="EBD0FB"/>
          </a:solidFill>
          <a:ln w="7620">
            <a:solidFill>
              <a:srgbClr val="D7A1F7"/>
            </a:solidFill>
            <a:prstDash val="solid"/>
          </a:ln>
        </p:spPr>
      </p:sp>
      <p:sp>
        <p:nvSpPr>
          <p:cNvPr id="12" name="Text 8"/>
          <p:cNvSpPr/>
          <p:nvPr/>
        </p:nvSpPr>
        <p:spPr>
          <a:xfrm>
            <a:off x="5420558" y="2766404"/>
            <a:ext cx="191095" cy="45691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625"/>
              </a:lnSpc>
              <a:buNone/>
            </a:pPr>
            <a:r>
              <a:rPr lang="en-US" sz="2788" b="1" kern="0" spc="-56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2</a:t>
            </a:r>
            <a:endParaRPr lang="en-US" sz="2788" dirty="0"/>
          </a:p>
        </p:txBody>
      </p:sp>
      <p:sp>
        <p:nvSpPr>
          <p:cNvPr id="13" name="Text 9"/>
          <p:cNvSpPr/>
          <p:nvPr/>
        </p:nvSpPr>
        <p:spPr>
          <a:xfrm>
            <a:off x="6017657" y="2804460"/>
            <a:ext cx="2360771" cy="3807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21"/>
              </a:lnSpc>
              <a:buNone/>
            </a:pPr>
            <a:r>
              <a:rPr lang="en-US" sz="2600" b="1" kern="0" spc="-46" dirty="0">
                <a:solidFill>
                  <a:srgbClr val="272525"/>
                </a:solidFill>
                <a:latin typeface="Times New Roman" panose="02020603050405020304" pitchFamily="18" charset="0"/>
                <a:ea typeface="adonis-web" pitchFamily="34" charset="-122"/>
                <a:cs typeface="Times New Roman" panose="02020603050405020304" pitchFamily="18" charset="0"/>
              </a:rPr>
              <a:t>Data Visualization</a:t>
            </a: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 10"/>
          <p:cNvSpPr/>
          <p:nvPr/>
        </p:nvSpPr>
        <p:spPr>
          <a:xfrm>
            <a:off x="6017657" y="3396105"/>
            <a:ext cx="3362206" cy="21090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346"/>
              </a:lnSpc>
              <a:buNone/>
            </a:pPr>
            <a:r>
              <a:rPr lang="en-US" sz="2000" kern="0" spc="-37" dirty="0">
                <a:solidFill>
                  <a:srgbClr val="272525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I</a:t>
            </a:r>
            <a:r>
              <a:rPr lang="en-US" sz="2000" kern="0" spc="-37" dirty="0" smtClean="0">
                <a:solidFill>
                  <a:srgbClr val="272525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 </a:t>
            </a:r>
            <a:r>
              <a:rPr lang="en-US" sz="2000" kern="0" spc="-37" dirty="0">
                <a:solidFill>
                  <a:srgbClr val="272525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created interactive visualizations of </a:t>
            </a:r>
            <a:r>
              <a:rPr lang="en-US" sz="2000" kern="0" spc="-37" dirty="0" smtClean="0">
                <a:solidFill>
                  <a:srgbClr val="272525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my </a:t>
            </a:r>
            <a:r>
              <a:rPr lang="en-US" sz="2000" kern="0" spc="-37" dirty="0">
                <a:solidFill>
                  <a:srgbClr val="272525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data, providing insights into the relationships between different variables and their impact on burnout</a:t>
            </a:r>
            <a:r>
              <a:rPr lang="en-US" sz="1859" kern="0" spc="-37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.</a:t>
            </a:r>
            <a:endParaRPr lang="en-US" sz="1859" dirty="0"/>
          </a:p>
        </p:txBody>
      </p:sp>
      <p:sp>
        <p:nvSpPr>
          <p:cNvPr id="15" name="Shape 11"/>
          <p:cNvSpPr/>
          <p:nvPr/>
        </p:nvSpPr>
        <p:spPr>
          <a:xfrm>
            <a:off x="9615845" y="2731303"/>
            <a:ext cx="531138" cy="527232"/>
          </a:xfrm>
          <a:prstGeom prst="roundRect">
            <a:avLst>
              <a:gd name="adj" fmla="val 10406"/>
            </a:avLst>
          </a:prstGeom>
          <a:solidFill>
            <a:srgbClr val="EBD0FB"/>
          </a:solidFill>
          <a:ln w="7620">
            <a:solidFill>
              <a:srgbClr val="D7A1F7"/>
            </a:solidFill>
            <a:prstDash val="solid"/>
          </a:ln>
        </p:spPr>
      </p:sp>
      <p:sp>
        <p:nvSpPr>
          <p:cNvPr id="16" name="Text 12"/>
          <p:cNvSpPr/>
          <p:nvPr/>
        </p:nvSpPr>
        <p:spPr>
          <a:xfrm>
            <a:off x="9785866" y="2766404"/>
            <a:ext cx="191095" cy="45691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625"/>
              </a:lnSpc>
              <a:buNone/>
            </a:pPr>
            <a:r>
              <a:rPr lang="en-US" sz="2788" b="1" kern="0" spc="-56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3</a:t>
            </a:r>
            <a:endParaRPr lang="en-US" sz="2788" dirty="0"/>
          </a:p>
        </p:txBody>
      </p:sp>
      <p:sp>
        <p:nvSpPr>
          <p:cNvPr id="17" name="Text 13"/>
          <p:cNvSpPr/>
          <p:nvPr/>
        </p:nvSpPr>
        <p:spPr>
          <a:xfrm>
            <a:off x="10382964" y="2804460"/>
            <a:ext cx="2549128" cy="3807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21"/>
              </a:lnSpc>
              <a:buNone/>
            </a:pPr>
            <a:r>
              <a:rPr lang="en-US" sz="2600" b="1" kern="0" spc="-46" dirty="0">
                <a:solidFill>
                  <a:srgbClr val="272525"/>
                </a:solidFill>
                <a:latin typeface="Times New Roman" panose="02020603050405020304" pitchFamily="18" charset="0"/>
                <a:ea typeface="adonis-web" pitchFamily="34" charset="-122"/>
                <a:cs typeface="Times New Roman" panose="02020603050405020304" pitchFamily="18" charset="0"/>
              </a:rPr>
              <a:t>Ingenious Strategies</a:t>
            </a: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 14"/>
          <p:cNvSpPr/>
          <p:nvPr/>
        </p:nvSpPr>
        <p:spPr>
          <a:xfrm>
            <a:off x="10382964" y="3396105"/>
            <a:ext cx="3362206" cy="337447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346"/>
              </a:lnSpc>
              <a:buNone/>
            </a:pPr>
            <a:r>
              <a:rPr lang="en-US" sz="2000" kern="0" spc="-37" dirty="0">
                <a:solidFill>
                  <a:srgbClr val="272525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Based on </a:t>
            </a:r>
            <a:r>
              <a:rPr lang="en-US" sz="2000" kern="0" spc="-37" dirty="0" smtClean="0">
                <a:solidFill>
                  <a:srgbClr val="272525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my </a:t>
            </a:r>
            <a:r>
              <a:rPr lang="en-US" sz="2000" kern="0" spc="-37" dirty="0">
                <a:solidFill>
                  <a:srgbClr val="272525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findings, I</a:t>
            </a:r>
            <a:r>
              <a:rPr lang="en-US" sz="2000" kern="0" spc="-37" dirty="0" smtClean="0">
                <a:solidFill>
                  <a:srgbClr val="272525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 </a:t>
            </a:r>
            <a:r>
              <a:rPr lang="en-US" sz="2000" kern="0" spc="-37" dirty="0">
                <a:solidFill>
                  <a:srgbClr val="272525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developed effective intervention strategies to prevent burnout, such as flexible work arrangements and mental health support. These strategies can save businesses money in lost productivity and employee turnover.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169088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 w="7620">
            <a:solidFill>
              <a:srgbClr val="FFFFFF">
                <a:alpha val="64000"/>
              </a:srgbClr>
            </a:solidFill>
            <a:prstDash val="solid"/>
          </a:ln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42530"/>
            <a:ext cx="14630400" cy="8169088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23014" y="1020725"/>
            <a:ext cx="13022157" cy="143539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042"/>
              </a:lnSpc>
              <a:buNone/>
            </a:pPr>
            <a:r>
              <a:rPr lang="en-US" sz="5500" b="1" kern="0" spc="-93" dirty="0">
                <a:solidFill>
                  <a:srgbClr val="FF75D3"/>
                </a:solidFill>
                <a:latin typeface="Times New Roman" panose="02020603050405020304" pitchFamily="18" charset="0"/>
                <a:ea typeface="adonis-web" pitchFamily="34" charset="-122"/>
                <a:cs typeface="Times New Roman" panose="02020603050405020304" pitchFamily="18" charset="0"/>
              </a:rPr>
              <a:t>How did you Customize the Project and Make it Your Own</a:t>
            </a:r>
            <a:endParaRPr lang="en-US" sz="5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hape 3"/>
          <p:cNvSpPr/>
          <p:nvPr/>
        </p:nvSpPr>
        <p:spPr>
          <a:xfrm>
            <a:off x="885230" y="3322947"/>
            <a:ext cx="531138" cy="527232"/>
          </a:xfrm>
          <a:prstGeom prst="roundRect">
            <a:avLst>
              <a:gd name="adj" fmla="val 10406"/>
            </a:avLst>
          </a:prstGeom>
          <a:solidFill>
            <a:srgbClr val="EBD0FB"/>
          </a:solidFill>
          <a:ln w="7620">
            <a:solidFill>
              <a:srgbClr val="D7A1F7"/>
            </a:solidFill>
            <a:prstDash val="solid"/>
          </a:ln>
        </p:spPr>
      </p:sp>
      <p:sp>
        <p:nvSpPr>
          <p:cNvPr id="8" name="Text 4"/>
          <p:cNvSpPr/>
          <p:nvPr/>
        </p:nvSpPr>
        <p:spPr>
          <a:xfrm>
            <a:off x="1055251" y="3358048"/>
            <a:ext cx="191095" cy="45691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625"/>
              </a:lnSpc>
              <a:buNone/>
            </a:pPr>
            <a:r>
              <a:rPr lang="en-US" sz="2788" b="1" kern="0" spc="-56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1</a:t>
            </a:r>
            <a:endParaRPr lang="en-US" sz="2788" dirty="0"/>
          </a:p>
        </p:txBody>
      </p:sp>
      <p:sp>
        <p:nvSpPr>
          <p:cNvPr id="9" name="Text 5"/>
          <p:cNvSpPr/>
          <p:nvPr/>
        </p:nvSpPr>
        <p:spPr>
          <a:xfrm>
            <a:off x="1652349" y="3396105"/>
            <a:ext cx="2360771" cy="3807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21"/>
              </a:lnSpc>
              <a:buNone/>
            </a:pPr>
            <a:r>
              <a:rPr lang="en-US" sz="2600" b="1" kern="0" spc="-46" dirty="0">
                <a:solidFill>
                  <a:srgbClr val="272525"/>
                </a:solidFill>
                <a:latin typeface="Times New Roman" panose="02020603050405020304" pitchFamily="18" charset="0"/>
                <a:ea typeface="adonis-web" pitchFamily="34" charset="-122"/>
                <a:cs typeface="Times New Roman" panose="02020603050405020304" pitchFamily="18" charset="0"/>
              </a:rPr>
              <a:t>Dataset Collection</a:t>
            </a: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6"/>
          <p:cNvSpPr/>
          <p:nvPr/>
        </p:nvSpPr>
        <p:spPr>
          <a:xfrm>
            <a:off x="1652349" y="3987749"/>
            <a:ext cx="3362206" cy="21090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346"/>
              </a:lnSpc>
              <a:buNone/>
            </a:pPr>
            <a:r>
              <a:rPr lang="en-US" sz="2000" kern="0" spc="-37" dirty="0" smtClean="0">
                <a:solidFill>
                  <a:srgbClr val="272525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Employees </a:t>
            </a:r>
            <a:r>
              <a:rPr lang="en-US" sz="2000" kern="0" spc="-37" dirty="0">
                <a:solidFill>
                  <a:srgbClr val="272525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across different industries and professions, ensuring a diverse dataset form Kaggle that accurately represents the workforce.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7"/>
          <p:cNvSpPr/>
          <p:nvPr/>
        </p:nvSpPr>
        <p:spPr>
          <a:xfrm>
            <a:off x="1652349" y="6377964"/>
            <a:ext cx="2360771" cy="3807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21"/>
              </a:lnSpc>
              <a:buNone/>
            </a:pPr>
            <a:r>
              <a:rPr lang="en-US" sz="2324" b="1" kern="0" spc="-46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 </a:t>
            </a:r>
            <a:endParaRPr lang="en-US" sz="2324" dirty="0"/>
          </a:p>
        </p:txBody>
      </p:sp>
      <p:sp>
        <p:nvSpPr>
          <p:cNvPr id="12" name="Shape 8"/>
          <p:cNvSpPr/>
          <p:nvPr/>
        </p:nvSpPr>
        <p:spPr>
          <a:xfrm>
            <a:off x="5250537" y="3322947"/>
            <a:ext cx="531138" cy="527232"/>
          </a:xfrm>
          <a:prstGeom prst="roundRect">
            <a:avLst>
              <a:gd name="adj" fmla="val 10406"/>
            </a:avLst>
          </a:prstGeom>
          <a:solidFill>
            <a:srgbClr val="EBD0FB"/>
          </a:solidFill>
          <a:ln w="7620">
            <a:solidFill>
              <a:srgbClr val="D7A1F7"/>
            </a:solidFill>
            <a:prstDash val="solid"/>
          </a:ln>
        </p:spPr>
      </p:sp>
      <p:sp>
        <p:nvSpPr>
          <p:cNvPr id="13" name="Text 9"/>
          <p:cNvSpPr/>
          <p:nvPr/>
        </p:nvSpPr>
        <p:spPr>
          <a:xfrm>
            <a:off x="5420558" y="3358048"/>
            <a:ext cx="191095" cy="45691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625"/>
              </a:lnSpc>
              <a:buNone/>
            </a:pPr>
            <a:r>
              <a:rPr lang="en-US" sz="2788" b="1" kern="0" spc="-56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2</a:t>
            </a:r>
            <a:endParaRPr lang="en-US" sz="2788" dirty="0"/>
          </a:p>
        </p:txBody>
      </p:sp>
      <p:sp>
        <p:nvSpPr>
          <p:cNvPr id="14" name="Text 10"/>
          <p:cNvSpPr/>
          <p:nvPr/>
        </p:nvSpPr>
        <p:spPr>
          <a:xfrm>
            <a:off x="6017657" y="3396105"/>
            <a:ext cx="2360771" cy="3807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21"/>
              </a:lnSpc>
              <a:buNone/>
            </a:pPr>
            <a:r>
              <a:rPr lang="en-US" sz="2600" b="1" kern="0" spc="-46" dirty="0">
                <a:solidFill>
                  <a:srgbClr val="272525"/>
                </a:solidFill>
                <a:latin typeface="Times New Roman" panose="02020603050405020304" pitchFamily="18" charset="0"/>
                <a:ea typeface="adonis-web" pitchFamily="34" charset="-122"/>
                <a:cs typeface="Times New Roman" panose="02020603050405020304" pitchFamily="18" charset="0"/>
              </a:rPr>
              <a:t>Models That Used </a:t>
            </a: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 11"/>
          <p:cNvSpPr/>
          <p:nvPr/>
        </p:nvSpPr>
        <p:spPr>
          <a:xfrm>
            <a:off x="6017657" y="3987749"/>
            <a:ext cx="3362206" cy="295266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346"/>
              </a:lnSpc>
              <a:buNone/>
            </a:pPr>
            <a:r>
              <a:rPr lang="en-US" sz="2000" kern="0" spc="-37" dirty="0" smtClean="0">
                <a:solidFill>
                  <a:srgbClr val="272525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I used </a:t>
            </a:r>
            <a:r>
              <a:rPr lang="en-US" sz="2000" kern="0" spc="-37" dirty="0">
                <a:solidFill>
                  <a:srgbClr val="272525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machine learning algorithms models such as Linear Regression, Ada Boosting Regressor and Random Forest and customized them to fit </a:t>
            </a:r>
            <a:r>
              <a:rPr lang="en-US" sz="2000" kern="0" spc="-37" dirty="0" smtClean="0">
                <a:solidFill>
                  <a:srgbClr val="272525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my </a:t>
            </a:r>
            <a:r>
              <a:rPr lang="en-US" sz="2000" kern="0" spc="-37" dirty="0">
                <a:solidFill>
                  <a:srgbClr val="272525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specific dataset, resulting in a more accurate predictive model. 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Shape 12"/>
          <p:cNvSpPr/>
          <p:nvPr/>
        </p:nvSpPr>
        <p:spPr>
          <a:xfrm>
            <a:off x="9615845" y="3322947"/>
            <a:ext cx="531138" cy="527232"/>
          </a:xfrm>
          <a:prstGeom prst="roundRect">
            <a:avLst>
              <a:gd name="adj" fmla="val 10406"/>
            </a:avLst>
          </a:prstGeom>
          <a:solidFill>
            <a:srgbClr val="EBD0FB"/>
          </a:solidFill>
          <a:ln w="7620">
            <a:solidFill>
              <a:srgbClr val="D7A1F7"/>
            </a:solidFill>
            <a:prstDash val="solid"/>
          </a:ln>
        </p:spPr>
      </p:sp>
      <p:sp>
        <p:nvSpPr>
          <p:cNvPr id="17" name="Text 13"/>
          <p:cNvSpPr/>
          <p:nvPr/>
        </p:nvSpPr>
        <p:spPr>
          <a:xfrm>
            <a:off x="9785866" y="3358048"/>
            <a:ext cx="191095" cy="45691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625"/>
              </a:lnSpc>
              <a:buNone/>
            </a:pPr>
            <a:r>
              <a:rPr lang="en-US" sz="2788" b="1" kern="0" spc="-56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3</a:t>
            </a:r>
            <a:endParaRPr lang="en-US" sz="2788" dirty="0"/>
          </a:p>
        </p:txBody>
      </p:sp>
      <p:sp>
        <p:nvSpPr>
          <p:cNvPr id="18" name="Text 14"/>
          <p:cNvSpPr/>
          <p:nvPr/>
        </p:nvSpPr>
        <p:spPr>
          <a:xfrm>
            <a:off x="10382964" y="3396105"/>
            <a:ext cx="2360771" cy="3807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21"/>
              </a:lnSpc>
              <a:buNone/>
            </a:pPr>
            <a:r>
              <a:rPr lang="en-US" sz="2600" b="1" kern="0" spc="-46" dirty="0">
                <a:solidFill>
                  <a:srgbClr val="272525"/>
                </a:solidFill>
                <a:latin typeface="Times New Roman" panose="02020603050405020304" pitchFamily="18" charset="0"/>
                <a:ea typeface="adonis-web" pitchFamily="34" charset="-122"/>
                <a:cs typeface="Times New Roman" panose="02020603050405020304" pitchFamily="18" charset="0"/>
              </a:rPr>
              <a:t>Adaptable Insights</a:t>
            </a: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 15"/>
          <p:cNvSpPr/>
          <p:nvPr/>
        </p:nvSpPr>
        <p:spPr>
          <a:xfrm>
            <a:off x="10382964" y="3987749"/>
            <a:ext cx="3362206" cy="295266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346"/>
              </a:lnSpc>
              <a:buNone/>
            </a:pPr>
            <a:r>
              <a:rPr lang="en-US" sz="2000" kern="0" spc="-37" dirty="0">
                <a:solidFill>
                  <a:srgbClr val="272525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I</a:t>
            </a:r>
            <a:r>
              <a:rPr lang="en-US" sz="2000" kern="0" spc="-37" dirty="0" smtClean="0">
                <a:solidFill>
                  <a:srgbClr val="272525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 </a:t>
            </a:r>
            <a:r>
              <a:rPr lang="en-US" sz="2000" kern="0" spc="-37" dirty="0">
                <a:solidFill>
                  <a:srgbClr val="272525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went beyond the obvious factors that contribute to burnout, such as Company Type, WFH Setup Available , Designation and Resource Allocation explore other important variables, such as Burn Rate and Mental Fatigue Score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56</TotalTime>
  <Words>672</Words>
  <Application>Microsoft Office PowerPoint</Application>
  <PresentationFormat>Custom</PresentationFormat>
  <Paragraphs>109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adonis-web</vt:lpstr>
      <vt:lpstr>Arial</vt:lpstr>
      <vt:lpstr>Calibri</vt:lpstr>
      <vt:lpstr>Century Gothic</vt:lpstr>
      <vt:lpstr>Source Sans Pro</vt:lpstr>
      <vt:lpstr>Times New Roman</vt:lpstr>
      <vt:lpstr>Wingdings 3</vt:lpstr>
      <vt:lpstr>Wisp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jaya prasanth kumar Amujuri</cp:lastModifiedBy>
  <cp:revision>11</cp:revision>
  <dcterms:created xsi:type="dcterms:W3CDTF">2023-07-15T16:24:18Z</dcterms:created>
  <dcterms:modified xsi:type="dcterms:W3CDTF">2023-07-17T13:08:03Z</dcterms:modified>
</cp:coreProperties>
</file>